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21D1410-A9E7-435F-A60D-2AF8BC5F0E5D}">
  <a:tblStyle styleId="{121D1410-A9E7-435F-A60D-2AF8BC5F0E5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CF0E7"/>
          </a:solidFill>
        </a:fill>
      </a:tcStyle>
    </a:wholeTbl>
    <a:band1H>
      <a:tcTxStyle/>
      <a:tcStyle>
        <a:fill>
          <a:solidFill>
            <a:srgbClr val="F9DFCC"/>
          </a:solidFill>
        </a:fill>
      </a:tcStyle>
    </a:band1H>
    <a:band2H>
      <a:tcTxStyle/>
    </a:band2H>
    <a:band1V>
      <a:tcTxStyle/>
      <a:tcStyle>
        <a:fill>
          <a:solidFill>
            <a:srgbClr val="F9DFCC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98C1C220-8CEE-46CC-8FEB-A469A5A607CF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slide" Target="slides/slide82.xml"/><Relationship Id="rId43" Type="http://schemas.openxmlformats.org/officeDocument/2006/relationships/slide" Target="slides/slide37.xml"/><Relationship Id="rId87" Type="http://schemas.openxmlformats.org/officeDocument/2006/relationships/slide" Target="slides/slide8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/>
          </a:p>
        </p:txBody>
      </p:sp>
      <p:sp>
        <p:nvSpPr>
          <p:cNvPr id="45" name="Google Shape;45;p1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/>
          </a:p>
        </p:txBody>
      </p:sp>
      <p:sp>
        <p:nvSpPr>
          <p:cNvPr id="64" name="Google Shape;64;p2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5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5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6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6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6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6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6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6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7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7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7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7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7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7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8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8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8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8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8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6" name="Google Shape;1336;p8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Slide">
  <p:cSld name="Presentati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4366413" y="314301"/>
            <a:ext cx="7382341" cy="200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ts val="5400"/>
              <a:buFont typeface="Calibri"/>
              <a:buNone/>
              <a:defRPr sz="5400">
                <a:solidFill>
                  <a:srgbClr val="F6D18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4366413" y="2346299"/>
            <a:ext cx="738234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cap="none">
                <a:solidFill>
                  <a:schemeClr val="accent1"/>
                </a:solidFill>
              </a:defRPr>
            </a:lvl1pPr>
            <a:lvl2pPr lvl="1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56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08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760412" y="4164083"/>
            <a:ext cx="3187613" cy="525135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19" name="Google Shape;19;p2"/>
          <p:cNvSpPr/>
          <p:nvPr>
            <p:ph idx="3" type="pic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4" type="body"/>
          </p:nvPr>
        </p:nvSpPr>
        <p:spPr>
          <a:xfrm>
            <a:off x="760413" y="4633982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1" sz="2300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5" type="body"/>
          </p:nvPr>
        </p:nvSpPr>
        <p:spPr>
          <a:xfrm>
            <a:off x="760412" y="5011671"/>
            <a:ext cx="3187613" cy="3958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F9D9A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6" type="body"/>
          </p:nvPr>
        </p:nvSpPr>
        <p:spPr>
          <a:xfrm>
            <a:off x="760412" y="5394605"/>
            <a:ext cx="3187613" cy="363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7" type="body"/>
          </p:nvPr>
        </p:nvSpPr>
        <p:spPr>
          <a:xfrm>
            <a:off x="760412" y="5735767"/>
            <a:ext cx="3187613" cy="331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5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3400"/>
              <a:buChar char="▪"/>
              <a:defRPr sz="3400"/>
            </a:lvl1pPr>
            <a:lvl2pPr indent="-39116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560"/>
              <a:buChar char="▪"/>
              <a:defRPr sz="3200"/>
            </a:lvl2pPr>
            <a:lvl3pPr indent="-3810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3000"/>
            </a:lvl3pPr>
            <a:lvl4pPr indent="-3708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240"/>
              <a:buChar char="▪"/>
              <a:defRPr sz="2800"/>
            </a:lvl4pPr>
            <a:lvl5pPr indent="-36067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080"/>
              <a:buChar char="▪"/>
              <a:defRPr sz="26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>
                <a:solidFill>
                  <a:srgbClr val="F3BE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212" y="228600"/>
            <a:ext cx="2175525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912813" y="49530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  <a:defRPr b="1"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912813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>
            <a:lvl1pPr indent="-228600" lvl="0" marL="45720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680"/>
              <a:buNone/>
              <a:defRPr sz="2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212" y="228600"/>
            <a:ext cx="2175525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urce Code Example">
  <p:cSld name="Source Code Exampl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2437765" y="76200"/>
            <a:ext cx="9446339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228600" lvl="0" marL="457200" algn="l">
              <a:lnSpc>
                <a:spcPct val="126666"/>
              </a:lnSpc>
              <a:spcBef>
                <a:spcPts val="600"/>
              </a:spcBef>
              <a:spcAft>
                <a:spcPts val="0"/>
              </a:spcAft>
              <a:buClr>
                <a:srgbClr val="D9D4C6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26666"/>
              </a:lnSpc>
              <a:spcBef>
                <a:spcPts val="600"/>
              </a:spcBef>
              <a:spcAft>
                <a:spcPts val="0"/>
              </a:spcAft>
              <a:buClr>
                <a:srgbClr val="8FD600"/>
              </a:buClr>
              <a:buSzPts val="2400"/>
              <a:buChar char="▪"/>
              <a:defRPr sz="3000">
                <a:solidFill>
                  <a:schemeClr val="lt1"/>
                </a:solidFill>
              </a:defRPr>
            </a:lvl2pPr>
            <a:lvl3pPr indent="-370839" lvl="2" marL="1371600" algn="l">
              <a:lnSpc>
                <a:spcPct val="135714"/>
              </a:lnSpc>
              <a:spcBef>
                <a:spcPts val="600"/>
              </a:spcBef>
              <a:spcAft>
                <a:spcPts val="0"/>
              </a:spcAft>
              <a:buClr>
                <a:srgbClr val="FFAD9F"/>
              </a:buClr>
              <a:buSzPts val="2240"/>
              <a:buChar char="▪"/>
              <a:defRPr sz="2800">
                <a:solidFill>
                  <a:schemeClr val="lt1"/>
                </a:solidFill>
              </a:defRPr>
            </a:lvl3pPr>
            <a:lvl4pPr indent="-360680" lvl="3" marL="1828800" algn="l">
              <a:lnSpc>
                <a:spcPct val="146153"/>
              </a:lnSpc>
              <a:spcBef>
                <a:spcPts val="600"/>
              </a:spcBef>
              <a:spcAft>
                <a:spcPts val="0"/>
              </a:spcAft>
              <a:buClr>
                <a:srgbClr val="FACF82"/>
              </a:buClr>
              <a:buSzPts val="2080"/>
              <a:buChar char="▪"/>
              <a:defRPr sz="2600">
                <a:solidFill>
                  <a:schemeClr val="lt1"/>
                </a:solidFill>
              </a:defRPr>
            </a:lvl4pPr>
            <a:lvl5pPr indent="-350520" lvl="4" marL="2286000" algn="l">
              <a:lnSpc>
                <a:spcPct val="158333"/>
              </a:lnSpc>
              <a:spcBef>
                <a:spcPts val="600"/>
              </a:spcBef>
              <a:spcAft>
                <a:spcPts val="0"/>
              </a:spcAft>
              <a:buSzPts val="1920"/>
              <a:buChar char="▪"/>
              <a:defRPr sz="2400">
                <a:solidFill>
                  <a:schemeClr val="lt1"/>
                </a:solidFill>
              </a:defRPr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081" y="1828801"/>
            <a:ext cx="11173090" cy="5880447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500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1160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0839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0679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creativecommons.org/licenses/by-nc-sa/4.0/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7.png"/><Relationship Id="rId9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hyperlink" Target="http://softuni.org/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image" Target="../media/image4.png"/><Relationship Id="rId10" Type="http://schemas.openxmlformats.org/officeDocument/2006/relationships/image" Target="../media/image17.png"/><Relationship Id="rId9" Type="http://schemas.openxmlformats.org/officeDocument/2006/relationships/slide" Target="/ppt/slides/slide80.xml"/><Relationship Id="rId5" Type="http://schemas.openxmlformats.org/officeDocument/2006/relationships/slide" Target="/ppt/slides/slide38.xml"/><Relationship Id="rId6" Type="http://schemas.openxmlformats.org/officeDocument/2006/relationships/image" Target="../media/image11.png"/><Relationship Id="rId7" Type="http://schemas.openxmlformats.org/officeDocument/2006/relationships/slide" Target="/ppt/slides/slide60.xml"/><Relationship Id="rId8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hardprogrammer.blogspot.bg/2006/11/permutaciones-con-repeticin.html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9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9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9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9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9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36.png"/><Relationship Id="rId6" Type="http://schemas.openxmlformats.org/officeDocument/2006/relationships/image" Target="../media/image42.png"/><Relationship Id="rId7" Type="http://schemas.openxmlformats.org/officeDocument/2006/relationships/image" Target="../media/image4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ctrTitle"/>
          </p:nvPr>
        </p:nvSpPr>
        <p:spPr>
          <a:xfrm>
            <a:off x="3884612" y="685800"/>
            <a:ext cx="7610942" cy="10873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ts val="5400"/>
              <a:buFont typeface="Calibri"/>
              <a:buNone/>
            </a:pPr>
            <a:r>
              <a:rPr lang="en-US"/>
              <a:t>Combinatorial Algorithms</a:t>
            </a:r>
            <a:endParaRPr/>
          </a:p>
        </p:txBody>
      </p:sp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3948026" y="1905000"/>
            <a:ext cx="7547528" cy="1394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Generating Permutations, Variations, Combinations, …</a:t>
            </a:r>
            <a:endParaRPr/>
          </a:p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760412" y="4600998"/>
            <a:ext cx="3187613" cy="525135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SoftUni Team</a:t>
            </a:r>
            <a:endParaRPr/>
          </a:p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760413" y="5070897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Technical Trainers</a:t>
            </a:r>
            <a:endParaRPr/>
          </a:p>
        </p:txBody>
      </p:sp>
      <p:sp>
        <p:nvSpPr>
          <p:cNvPr id="51" name="Google Shape;51;p7"/>
          <p:cNvSpPr txBox="1"/>
          <p:nvPr>
            <p:ph idx="6" type="body"/>
          </p:nvPr>
        </p:nvSpPr>
        <p:spPr>
          <a:xfrm>
            <a:off x="760412" y="5576003"/>
            <a:ext cx="3187613" cy="363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Software University</a:t>
            </a:r>
            <a:endParaRPr/>
          </a:p>
        </p:txBody>
      </p:sp>
      <p:sp>
        <p:nvSpPr>
          <p:cNvPr id="52" name="Google Shape;52;p7"/>
          <p:cNvSpPr txBox="1"/>
          <p:nvPr>
            <p:ph idx="7" type="body"/>
          </p:nvPr>
        </p:nvSpPr>
        <p:spPr>
          <a:xfrm>
            <a:off x="760412" y="5917165"/>
            <a:ext cx="3187613" cy="331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http://softuni.bg</a:t>
            </a:r>
            <a:endParaRPr/>
          </a:p>
        </p:txBody>
      </p:sp>
      <p:pic>
        <p:nvPicPr>
          <p:cNvPr id="53" name="Google Shape;53;p7" title="CC-BY-NC-SA License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1983" y="3310050"/>
            <a:ext cx="2175525" cy="761165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C87D0E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" name="Google Shape;54;p7" title="Software University Foundation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1047" l="-2033" r="-4043" t="-11972"/>
          <a:stretch/>
        </p:blipFill>
        <p:spPr>
          <a:xfrm>
            <a:off x="825157" y="2176104"/>
            <a:ext cx="2172351" cy="795696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C87D0E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" name="Google Shape;55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3884612" y="3897601"/>
            <a:ext cx="2133598" cy="234148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/>
          <p:nvPr/>
        </p:nvSpPr>
        <p:spPr>
          <a:xfrm rot="576164">
            <a:off x="5114001" y="3774786"/>
            <a:ext cx="2083134" cy="72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Combinatorial</a:t>
            </a:r>
            <a:br>
              <a:rPr b="1" i="0" lang="en-US" sz="2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Algorithms</a:t>
            </a:r>
            <a:endParaRPr/>
          </a:p>
        </p:txBody>
      </p:sp>
      <p:pic>
        <p:nvPicPr>
          <p:cNvPr descr="File:Partition3D.svg" id="57" name="Google Shape;57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315945">
            <a:off x="8644527" y="3975189"/>
            <a:ext cx="2921883" cy="21914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3.bp.blogspot.com/_MDUvQh4tF8E/Sirt7EiOY6I/AAAAAAAAAHw/xFHVr5PNBes/s400/perm_cube.png" id="58" name="Google Shape;58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1318839">
            <a:off x="7720604" y="3595969"/>
            <a:ext cx="1624610" cy="16748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raw.github.com/eoincampbell/combinatorics/master/combinatorics.png" id="59" name="Google Shape;59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66115" y="4724400"/>
            <a:ext cx="1450105" cy="1450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1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</a:t>
            </a:r>
            <a:endParaRPr/>
          </a:p>
        </p:txBody>
      </p:sp>
      <p:graphicFrame>
        <p:nvGraphicFramePr>
          <p:cNvPr id="170" name="Google Shape;170;p16"/>
          <p:cNvGraphicFramePr/>
          <p:nvPr/>
        </p:nvGraphicFramePr>
        <p:xfrm>
          <a:off x="1522412" y="2438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1" name="Google Shape;171;p16"/>
          <p:cNvSpPr txBox="1"/>
          <p:nvPr/>
        </p:nvSpPr>
        <p:spPr>
          <a:xfrm>
            <a:off x="836612" y="1385840"/>
            <a:ext cx="54389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all possible ways</a:t>
            </a:r>
            <a:endParaRPr/>
          </a:p>
        </p:txBody>
      </p:sp>
      <p:graphicFrame>
        <p:nvGraphicFramePr>
          <p:cNvPr id="172" name="Google Shape;172;p16"/>
          <p:cNvGraphicFramePr/>
          <p:nvPr/>
        </p:nvGraphicFramePr>
        <p:xfrm>
          <a:off x="5332412" y="2438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B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3" name="Google Shape;173;p16"/>
          <p:cNvGraphicFramePr/>
          <p:nvPr/>
        </p:nvGraphicFramePr>
        <p:xfrm>
          <a:off x="9124077" y="2438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4" name="Google Shape;174;p16"/>
          <p:cNvGraphicFramePr/>
          <p:nvPr/>
        </p:nvGraphicFramePr>
        <p:xfrm>
          <a:off x="760412" y="3505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5" name="Google Shape;175;p16"/>
          <p:cNvGraphicFramePr/>
          <p:nvPr/>
        </p:nvGraphicFramePr>
        <p:xfrm>
          <a:off x="2494904" y="3505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6" name="Google Shape;176;p16"/>
          <p:cNvGraphicFramePr/>
          <p:nvPr/>
        </p:nvGraphicFramePr>
        <p:xfrm>
          <a:off x="4664720" y="3505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7" name="Google Shape;177;p16"/>
          <p:cNvGraphicFramePr/>
          <p:nvPr/>
        </p:nvGraphicFramePr>
        <p:xfrm>
          <a:off x="6399212" y="3505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8" name="Google Shape;178;p16"/>
          <p:cNvGraphicFramePr/>
          <p:nvPr/>
        </p:nvGraphicFramePr>
        <p:xfrm>
          <a:off x="8362077" y="3505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9" name="Google Shape;179;p16"/>
          <p:cNvGraphicFramePr/>
          <p:nvPr/>
        </p:nvGraphicFramePr>
        <p:xfrm>
          <a:off x="10096569" y="3505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0" name="Google Shape;180;p16"/>
          <p:cNvGraphicFramePr/>
          <p:nvPr/>
        </p:nvGraphicFramePr>
        <p:xfrm>
          <a:off x="760412" y="4572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1" name="Google Shape;181;p16"/>
          <p:cNvGraphicFramePr/>
          <p:nvPr/>
        </p:nvGraphicFramePr>
        <p:xfrm>
          <a:off x="2494904" y="4572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2" name="Google Shape;182;p16"/>
          <p:cNvGraphicFramePr/>
          <p:nvPr/>
        </p:nvGraphicFramePr>
        <p:xfrm>
          <a:off x="4664720" y="4572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3" name="Google Shape;183;p16"/>
          <p:cNvGraphicFramePr/>
          <p:nvPr/>
        </p:nvGraphicFramePr>
        <p:xfrm>
          <a:off x="6399212" y="4572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4" name="Google Shape;184;p16"/>
          <p:cNvGraphicFramePr/>
          <p:nvPr/>
        </p:nvGraphicFramePr>
        <p:xfrm>
          <a:off x="8362077" y="4572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5" name="Google Shape;185;p16"/>
          <p:cNvGraphicFramePr/>
          <p:nvPr/>
        </p:nvGraphicFramePr>
        <p:xfrm>
          <a:off x="10096569" y="4572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86" name="Google Shape;186;p16"/>
          <p:cNvCxnSpPr/>
          <p:nvPr/>
        </p:nvCxnSpPr>
        <p:spPr>
          <a:xfrm flipH="1">
            <a:off x="1412483" y="2895600"/>
            <a:ext cx="9222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7" name="Google Shape;187;p16"/>
          <p:cNvCxnSpPr/>
          <p:nvPr/>
        </p:nvCxnSpPr>
        <p:spPr>
          <a:xfrm>
            <a:off x="2334683" y="2895600"/>
            <a:ext cx="8124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8" name="Google Shape;188;p16"/>
          <p:cNvCxnSpPr/>
          <p:nvPr/>
        </p:nvCxnSpPr>
        <p:spPr>
          <a:xfrm flipH="1">
            <a:off x="5316683" y="2895600"/>
            <a:ext cx="8280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9" name="Google Shape;189;p16"/>
          <p:cNvCxnSpPr/>
          <p:nvPr/>
        </p:nvCxnSpPr>
        <p:spPr>
          <a:xfrm>
            <a:off x="6144683" y="2895600"/>
            <a:ext cx="9066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0" name="Google Shape;190;p16"/>
          <p:cNvCxnSpPr/>
          <p:nvPr/>
        </p:nvCxnSpPr>
        <p:spPr>
          <a:xfrm flipH="1">
            <a:off x="9014148" y="2895600"/>
            <a:ext cx="9222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1" name="Google Shape;191;p16"/>
          <p:cNvCxnSpPr/>
          <p:nvPr/>
        </p:nvCxnSpPr>
        <p:spPr>
          <a:xfrm>
            <a:off x="9936348" y="2895600"/>
            <a:ext cx="8124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2" name="Google Shape;192;p16"/>
          <p:cNvCxnSpPr/>
          <p:nvPr/>
        </p:nvCxnSpPr>
        <p:spPr>
          <a:xfrm>
            <a:off x="1412462" y="3872217"/>
            <a:ext cx="0" cy="699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3" name="Google Shape;193;p16"/>
          <p:cNvCxnSpPr/>
          <p:nvPr/>
        </p:nvCxnSpPr>
        <p:spPr>
          <a:xfrm>
            <a:off x="3146954" y="3872217"/>
            <a:ext cx="0" cy="699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4" name="Google Shape;194;p16"/>
          <p:cNvCxnSpPr/>
          <p:nvPr/>
        </p:nvCxnSpPr>
        <p:spPr>
          <a:xfrm>
            <a:off x="5316770" y="3872217"/>
            <a:ext cx="0" cy="699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5" name="Google Shape;195;p16"/>
          <p:cNvCxnSpPr/>
          <p:nvPr/>
        </p:nvCxnSpPr>
        <p:spPr>
          <a:xfrm>
            <a:off x="7051262" y="3872217"/>
            <a:ext cx="0" cy="699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6" name="Google Shape;196;p16"/>
          <p:cNvCxnSpPr/>
          <p:nvPr/>
        </p:nvCxnSpPr>
        <p:spPr>
          <a:xfrm>
            <a:off x="9014127" y="3872217"/>
            <a:ext cx="0" cy="699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7" name="Google Shape;197;p16"/>
          <p:cNvCxnSpPr/>
          <p:nvPr/>
        </p:nvCxnSpPr>
        <p:spPr>
          <a:xfrm>
            <a:off x="10748619" y="3872217"/>
            <a:ext cx="0" cy="699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Generates all possible </a:t>
            </a:r>
            <a:r>
              <a:rPr b="1" lang="en-US">
                <a:solidFill>
                  <a:srgbClr val="F3CC5F"/>
                </a:solidFill>
              </a:rPr>
              <a:t>permutations</a:t>
            </a:r>
            <a:r>
              <a:rPr lang="en-US"/>
              <a:t> of a given set of elements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You can </a:t>
            </a:r>
            <a:r>
              <a:rPr b="1" lang="en-US">
                <a:solidFill>
                  <a:srgbClr val="F3CC5F"/>
                </a:solidFill>
              </a:rPr>
              <a:t>pick</a:t>
            </a:r>
            <a:r>
              <a:rPr lang="en-US"/>
              <a:t> each </a:t>
            </a:r>
            <a:r>
              <a:rPr b="1" lang="en-US">
                <a:solidFill>
                  <a:srgbClr val="F3CC5F"/>
                </a:solidFill>
              </a:rPr>
              <a:t>item only once</a:t>
            </a:r>
            <a:endParaRPr/>
          </a:p>
          <a:p>
            <a:pPr indent="-6904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sp>
        <p:nvSpPr>
          <p:cNvPr id="203" name="Google Shape;203;p1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1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Problem: Generate Permutations</a:t>
            </a:r>
            <a:endParaRPr/>
          </a:p>
        </p:txBody>
      </p:sp>
      <p:pic>
        <p:nvPicPr>
          <p:cNvPr id="205" name="Google Shape;2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2682" y="3839342"/>
            <a:ext cx="4478955" cy="111078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7"/>
          <p:cNvSpPr/>
          <p:nvPr/>
        </p:nvSpPr>
        <p:spPr>
          <a:xfrm>
            <a:off x="3205084" y="3240570"/>
            <a:ext cx="2743200" cy="2308324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 B 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 C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B A 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B C 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 A B</a:t>
            </a:r>
            <a:b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 B A</a:t>
            </a:r>
            <a:endParaRPr/>
          </a:p>
        </p:txBody>
      </p:sp>
      <p:sp>
        <p:nvSpPr>
          <p:cNvPr id="207" name="Google Shape;207;p17"/>
          <p:cNvSpPr txBox="1"/>
          <p:nvPr/>
        </p:nvSpPr>
        <p:spPr>
          <a:xfrm>
            <a:off x="971486" y="3392071"/>
            <a:ext cx="1219200" cy="587441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 B C</a:t>
            </a:r>
            <a:endParaRPr/>
          </a:p>
        </p:txBody>
      </p:sp>
      <p:sp>
        <p:nvSpPr>
          <p:cNvPr id="208" name="Google Shape;208;p17"/>
          <p:cNvSpPr/>
          <p:nvPr/>
        </p:nvSpPr>
        <p:spPr>
          <a:xfrm>
            <a:off x="2508640" y="3444339"/>
            <a:ext cx="378490" cy="4829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p18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Algorithm </a:t>
            </a:r>
            <a:r>
              <a:rPr b="1" lang="en-US" sz="32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Permute(index)</a:t>
            </a:r>
            <a:r>
              <a:rPr lang="en-US" sz="3200"/>
              <a:t> to generate variations </a:t>
            </a:r>
            <a:r>
              <a:rPr b="1" lang="en-US" sz="3200">
                <a:solidFill>
                  <a:srgbClr val="F3CC5F"/>
                </a:solidFill>
              </a:rPr>
              <a:t>P</a:t>
            </a:r>
            <a:r>
              <a:rPr lang="en-US" sz="3200">
                <a:solidFill>
                  <a:srgbClr val="F3CC5F"/>
                </a:solidFill>
              </a:rPr>
              <a:t>(</a:t>
            </a:r>
            <a:r>
              <a:rPr b="1" lang="en-US" sz="32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3200">
                <a:solidFill>
                  <a:srgbClr val="F3CC5F"/>
                </a:solidFill>
              </a:rPr>
              <a:t>)</a:t>
            </a:r>
            <a:endParaRPr sz="3200"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Put </a:t>
            </a:r>
            <a:r>
              <a:rPr b="1" lang="en-US" sz="3000">
                <a:solidFill>
                  <a:srgbClr val="F3CC5F"/>
                </a:solidFill>
              </a:rPr>
              <a:t>unused</a:t>
            </a:r>
            <a:r>
              <a:rPr lang="en-US" sz="3000"/>
              <a:t> elements </a:t>
            </a:r>
            <a:r>
              <a:rPr b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000">
                <a:solidFill>
                  <a:srgbClr val="F3CC5F"/>
                </a:solidFill>
              </a:rPr>
              <a:t> … </a:t>
            </a:r>
            <a:r>
              <a:rPr b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n-1</a:t>
            </a:r>
            <a:r>
              <a:rPr lang="en-US" sz="3000"/>
              <a:t> at position </a:t>
            </a:r>
            <a:r>
              <a:rPr b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index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Mark/unmark elements as </a:t>
            </a:r>
            <a:r>
              <a:rPr b="1" lang="en-US" sz="3000">
                <a:solidFill>
                  <a:srgbClr val="F3CC5F"/>
                </a:solidFill>
              </a:rPr>
              <a:t>being used</a:t>
            </a:r>
            <a:endParaRPr sz="3000"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Call </a:t>
            </a:r>
            <a:r>
              <a:rPr b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Permute</a:t>
            </a:r>
            <a:r>
              <a:rPr b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(index</a:t>
            </a:r>
            <a:r>
              <a:rPr b="1" lang="en-US" sz="3000">
                <a:solidFill>
                  <a:srgbClr val="F3CC5F"/>
                </a:solidFill>
              </a:rPr>
              <a:t> </a:t>
            </a:r>
            <a:r>
              <a:rPr b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b="1" lang="en-US" sz="3000">
                <a:solidFill>
                  <a:srgbClr val="F3CC5F"/>
                </a:solidFill>
              </a:rPr>
              <a:t> </a:t>
            </a:r>
            <a:r>
              <a:rPr b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1)</a:t>
            </a:r>
            <a:r>
              <a:rPr lang="en-US" sz="3000"/>
              <a:t> to generate the rest of the array</a:t>
            </a:r>
            <a:endParaRPr/>
          </a:p>
        </p:txBody>
      </p:sp>
      <p:sp>
        <p:nvSpPr>
          <p:cNvPr id="215" name="Google Shape;215;p1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Algorithm: Permutations</a:t>
            </a:r>
            <a:endParaRPr/>
          </a:p>
        </p:txBody>
      </p:sp>
      <p:grpSp>
        <p:nvGrpSpPr>
          <p:cNvPr id="216" name="Google Shape;216;p18"/>
          <p:cNvGrpSpPr/>
          <p:nvPr/>
        </p:nvGrpSpPr>
        <p:grpSpPr>
          <a:xfrm>
            <a:off x="4978708" y="3837296"/>
            <a:ext cx="3810000" cy="2563504"/>
            <a:chOff x="4875212" y="2438400"/>
            <a:chExt cx="3810000" cy="2563504"/>
          </a:xfrm>
        </p:grpSpPr>
        <p:sp>
          <p:nvSpPr>
            <p:cNvPr id="217" name="Google Shape;217;p18"/>
            <p:cNvSpPr/>
            <p:nvPr/>
          </p:nvSpPr>
          <p:spPr>
            <a:xfrm>
              <a:off x="4875212" y="2895600"/>
              <a:ext cx="3810000" cy="2106304"/>
            </a:xfrm>
            <a:prstGeom prst="rect">
              <a:avLst/>
            </a:prstGeom>
            <a:solidFill>
              <a:srgbClr val="D9D4C6">
                <a:alpha val="14901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48752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19" name="Google Shape;219;p18"/>
            <p:cNvSpPr txBox="1"/>
            <p:nvPr/>
          </p:nvSpPr>
          <p:spPr>
            <a:xfrm>
              <a:off x="5840113" y="2438400"/>
              <a:ext cx="18838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Permute(1)</a:t>
              </a:r>
              <a:endParaRPr/>
            </a:p>
          </p:txBody>
        </p:sp>
      </p:grpSp>
      <p:grpSp>
        <p:nvGrpSpPr>
          <p:cNvPr id="220" name="Google Shape;220;p18"/>
          <p:cNvGrpSpPr/>
          <p:nvPr/>
        </p:nvGrpSpPr>
        <p:grpSpPr>
          <a:xfrm>
            <a:off x="711508" y="3837296"/>
            <a:ext cx="3810000" cy="2563504"/>
            <a:chOff x="760412" y="2438400"/>
            <a:chExt cx="3810000" cy="2563504"/>
          </a:xfrm>
        </p:grpSpPr>
        <p:sp>
          <p:nvSpPr>
            <p:cNvPr id="221" name="Google Shape;221;p18"/>
            <p:cNvSpPr/>
            <p:nvPr/>
          </p:nvSpPr>
          <p:spPr>
            <a:xfrm>
              <a:off x="760412" y="2895600"/>
              <a:ext cx="3810000" cy="2106304"/>
            </a:xfrm>
            <a:prstGeom prst="rect">
              <a:avLst/>
            </a:prstGeom>
            <a:solidFill>
              <a:srgbClr val="D9D4C6">
                <a:alpha val="14901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760412" y="2438400"/>
              <a:ext cx="381000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23" name="Google Shape;223;p18"/>
            <p:cNvSpPr txBox="1"/>
            <p:nvPr/>
          </p:nvSpPr>
          <p:spPr>
            <a:xfrm>
              <a:off x="1717353" y="2438400"/>
              <a:ext cx="18838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Permute(0)</a:t>
              </a:r>
              <a:endParaRPr/>
            </a:p>
          </p:txBody>
        </p:sp>
      </p:grpSp>
      <p:graphicFrame>
        <p:nvGraphicFramePr>
          <p:cNvPr id="224" name="Google Shape;224;p18"/>
          <p:cNvGraphicFramePr/>
          <p:nvPr/>
        </p:nvGraphicFramePr>
        <p:xfrm>
          <a:off x="1012051" y="49498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{98C1C220-8CEE-46CC-8FEB-A469A5A607CF}</a:tableStyleId>
              </a:tblPr>
              <a:tblGrid>
                <a:gridCol w="1192525"/>
                <a:gridCol w="457200"/>
                <a:gridCol w="455625"/>
                <a:gridCol w="455600"/>
                <a:gridCol w="457200"/>
              </a:tblGrid>
              <a:tr h="3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0…n-1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25" name="Google Shape;225;p18"/>
          <p:cNvSpPr/>
          <p:nvPr/>
        </p:nvSpPr>
        <p:spPr>
          <a:xfrm rot="-5400000">
            <a:off x="2966883" y="4688078"/>
            <a:ext cx="284162" cy="1801503"/>
          </a:xfrm>
          <a:prstGeom prst="leftBrace">
            <a:avLst>
              <a:gd fmla="val 91897" name="adj1"/>
              <a:gd fmla="val 50000" name="adj2"/>
            </a:avLst>
          </a:prstGeom>
          <a:noFill/>
          <a:ln cap="flat" cmpd="sng" w="3175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7961">
              <a:srgbClr val="3F3F3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8"/>
          <p:cNvSpPr txBox="1"/>
          <p:nvPr/>
        </p:nvSpPr>
        <p:spPr>
          <a:xfrm>
            <a:off x="2284690" y="5446745"/>
            <a:ext cx="1648533" cy="100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7" name="Google Shape;227;p18"/>
          <p:cNvCxnSpPr/>
          <p:nvPr/>
        </p:nvCxnSpPr>
        <p:spPr>
          <a:xfrm>
            <a:off x="1598612" y="4544704"/>
            <a:ext cx="0" cy="338138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med" w="med" type="triangle"/>
          </a:ln>
          <a:effectLst>
            <a:outerShdw rotWithShape="0" algn="ctr" dir="2700000" dist="17961">
              <a:srgbClr val="3F3F3F"/>
            </a:outerShdw>
          </a:effectLst>
        </p:spPr>
      </p:cxnSp>
      <p:sp>
        <p:nvSpPr>
          <p:cNvPr id="228" name="Google Shape;228;p18"/>
          <p:cNvSpPr txBox="1"/>
          <p:nvPr/>
        </p:nvSpPr>
        <p:spPr>
          <a:xfrm>
            <a:off x="2186604" y="5730912"/>
            <a:ext cx="173957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Permute(1)</a:t>
            </a:r>
            <a:endParaRPr/>
          </a:p>
        </p:txBody>
      </p:sp>
      <p:sp>
        <p:nvSpPr>
          <p:cNvPr id="229" name="Google Shape;229;p18"/>
          <p:cNvSpPr txBox="1"/>
          <p:nvPr/>
        </p:nvSpPr>
        <p:spPr>
          <a:xfrm>
            <a:off x="8857851" y="4857464"/>
            <a:ext cx="464257" cy="451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b="1" sz="2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30" name="Google Shape;230;p18"/>
          <p:cNvGrpSpPr/>
          <p:nvPr/>
        </p:nvGrpSpPr>
        <p:grpSpPr>
          <a:xfrm>
            <a:off x="9376398" y="3837296"/>
            <a:ext cx="2079310" cy="2563504"/>
            <a:chOff x="8968102" y="2438400"/>
            <a:chExt cx="2079310" cy="2563504"/>
          </a:xfrm>
        </p:grpSpPr>
        <p:sp>
          <p:nvSpPr>
            <p:cNvPr id="231" name="Google Shape;231;p18"/>
            <p:cNvSpPr/>
            <p:nvPr/>
          </p:nvSpPr>
          <p:spPr>
            <a:xfrm>
              <a:off x="8968102" y="2895600"/>
              <a:ext cx="2079310" cy="2106304"/>
            </a:xfrm>
            <a:prstGeom prst="rect">
              <a:avLst/>
            </a:prstGeom>
            <a:solidFill>
              <a:srgbClr val="D9D4C6">
                <a:alpha val="14901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8968102" y="2438400"/>
              <a:ext cx="20793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9067809" y="2446094"/>
              <a:ext cx="18838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Permute(k)</a:t>
              </a:r>
              <a:endParaRPr/>
            </a:p>
          </p:txBody>
        </p:sp>
      </p:grpSp>
      <p:sp>
        <p:nvSpPr>
          <p:cNvPr id="234" name="Google Shape;234;p18"/>
          <p:cNvSpPr/>
          <p:nvPr/>
        </p:nvSpPr>
        <p:spPr>
          <a:xfrm>
            <a:off x="9507051" y="4419600"/>
            <a:ext cx="1540361" cy="9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Print();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Stop!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4535156" y="4941624"/>
            <a:ext cx="464257" cy="453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🡪</a:t>
            </a:r>
            <a:endParaRPr b="1" sz="2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236" name="Google Shape;236;p18"/>
          <p:cNvGraphicFramePr/>
          <p:nvPr/>
        </p:nvGraphicFramePr>
        <p:xfrm>
          <a:off x="5362257" y="49498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{98C1C220-8CEE-46CC-8FEB-A469A5A607CF}</a:tableStyleId>
              </a:tblPr>
              <a:tblGrid>
                <a:gridCol w="491500"/>
                <a:gridCol w="1128400"/>
                <a:gridCol w="491500"/>
                <a:gridCol w="491500"/>
                <a:gridCol w="491500"/>
              </a:tblGrid>
              <a:tr h="3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0…n-1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37" name="Google Shape;237;p18"/>
          <p:cNvSpPr/>
          <p:nvPr/>
        </p:nvSpPr>
        <p:spPr>
          <a:xfrm rot="-5400000">
            <a:off x="7569243" y="4858343"/>
            <a:ext cx="284162" cy="1460973"/>
          </a:xfrm>
          <a:prstGeom prst="leftBrace">
            <a:avLst>
              <a:gd fmla="val 91897" name="adj1"/>
              <a:gd fmla="val 50000" name="adj2"/>
            </a:avLst>
          </a:prstGeom>
          <a:noFill/>
          <a:ln cap="flat" cmpd="sng" w="3175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7961">
              <a:srgbClr val="3F3F3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8"/>
          <p:cNvSpPr txBox="1"/>
          <p:nvPr/>
        </p:nvSpPr>
        <p:spPr>
          <a:xfrm>
            <a:off x="7057305" y="5446730"/>
            <a:ext cx="1308003" cy="100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9" name="Google Shape;239;p18"/>
          <p:cNvCxnSpPr/>
          <p:nvPr/>
        </p:nvCxnSpPr>
        <p:spPr>
          <a:xfrm>
            <a:off x="6399212" y="4544704"/>
            <a:ext cx="0" cy="338138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med" w="med" type="triangle"/>
          </a:ln>
          <a:effectLst>
            <a:outerShdw rotWithShape="0" algn="ctr" dir="2700000" dist="17961">
              <a:srgbClr val="3F3F3F"/>
            </a:outerShdw>
          </a:effectLst>
        </p:spPr>
      </p:cxnSp>
      <p:sp>
        <p:nvSpPr>
          <p:cNvPr id="240" name="Google Shape;240;p18"/>
          <p:cNvSpPr txBox="1"/>
          <p:nvPr/>
        </p:nvSpPr>
        <p:spPr>
          <a:xfrm>
            <a:off x="6932612" y="5730912"/>
            <a:ext cx="173957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Permute(2)</a:t>
            </a:r>
            <a:endParaRPr/>
          </a:p>
        </p:txBody>
      </p:sp>
      <p:sp>
        <p:nvSpPr>
          <p:cNvPr id="241" name="Google Shape;241;p18"/>
          <p:cNvSpPr txBox="1"/>
          <p:nvPr/>
        </p:nvSpPr>
        <p:spPr>
          <a:xfrm>
            <a:off x="1041857" y="5423491"/>
            <a:ext cx="112883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(unused)</a:t>
            </a:r>
            <a:endParaRPr/>
          </a:p>
        </p:txBody>
      </p:sp>
      <p:sp>
        <p:nvSpPr>
          <p:cNvPr id="242" name="Google Shape;242;p18"/>
          <p:cNvSpPr txBox="1"/>
          <p:nvPr/>
        </p:nvSpPr>
        <p:spPr>
          <a:xfrm>
            <a:off x="5862232" y="5423848"/>
            <a:ext cx="112883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(unused)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/>
        </p:nvSpPr>
        <p:spPr>
          <a:xfrm>
            <a:off x="531812" y="1143000"/>
            <a:ext cx="11125200" cy="5243349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public static void Gen(int index)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if (index &gt;= elements.Length)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Console.WriteLine(string.Join(" ", perm));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else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for (int i = 0; i &lt; elements.Length; i++)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if (!used[i])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used[i] = true;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perm[index] = elements[i];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Gen(index + 1);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used[i] = false;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48" name="Google Shape;248;p1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1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Generating Permutations</a:t>
            </a:r>
            <a:endParaRPr/>
          </a:p>
        </p:txBody>
      </p:sp>
      <p:sp>
        <p:nvSpPr>
          <p:cNvPr id="250" name="Google Shape;250;p19"/>
          <p:cNvSpPr txBox="1"/>
          <p:nvPr/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t/>
            </a:r>
            <a:endParaRPr b="1" sz="4000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6551612" y="5064647"/>
            <a:ext cx="5105400" cy="1326105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80000" spcFirstLastPara="1" rIns="180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elements = new int[n];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used = new bool[n];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Permute(0);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2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 Count</a:t>
            </a:r>
            <a:endParaRPr/>
          </a:p>
        </p:txBody>
      </p:sp>
      <p:graphicFrame>
        <p:nvGraphicFramePr>
          <p:cNvPr id="258" name="Google Shape;258;p20"/>
          <p:cNvGraphicFramePr/>
          <p:nvPr/>
        </p:nvGraphicFramePr>
        <p:xfrm>
          <a:off x="5027612" y="3124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B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9" name="Google Shape;259;p20"/>
          <p:cNvSpPr txBox="1"/>
          <p:nvPr/>
        </p:nvSpPr>
        <p:spPr>
          <a:xfrm>
            <a:off x="836612" y="1385840"/>
            <a:ext cx="543898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all possible ways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many ways are there?</a:t>
            </a:r>
            <a:endParaRPr/>
          </a:p>
        </p:txBody>
      </p:sp>
      <p:graphicFrame>
        <p:nvGraphicFramePr>
          <p:cNvPr id="260" name="Google Shape;260;p20"/>
          <p:cNvGraphicFramePr/>
          <p:nvPr/>
        </p:nvGraphicFramePr>
        <p:xfrm>
          <a:off x="5027612" y="431302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1" name="Google Shape;261;p20"/>
          <p:cNvSpPr/>
          <p:nvPr/>
        </p:nvSpPr>
        <p:spPr>
          <a:xfrm>
            <a:off x="6980650" y="5297281"/>
            <a:ext cx="2297597" cy="427226"/>
          </a:xfrm>
          <a:prstGeom prst="wedgeRoundRectCallout">
            <a:avLst>
              <a:gd fmla="val -57014" name="adj1"/>
              <a:gd fmla="val -460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possible ways</a:t>
            </a:r>
            <a:endParaRPr b="1" sz="2400">
              <a:solidFill>
                <a:srgbClr val="F3CC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" name="Google Shape;262;p20"/>
          <p:cNvSpPr txBox="1"/>
          <p:nvPr/>
        </p:nvSpPr>
        <p:spPr>
          <a:xfrm>
            <a:off x="5126962" y="4280016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63" name="Google Shape;263;p20"/>
          <p:cNvSpPr txBox="1"/>
          <p:nvPr/>
        </p:nvSpPr>
        <p:spPr>
          <a:xfrm>
            <a:off x="5656179" y="4280016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64" name="Google Shape;264;p20"/>
          <p:cNvSpPr txBox="1"/>
          <p:nvPr/>
        </p:nvSpPr>
        <p:spPr>
          <a:xfrm>
            <a:off x="6196541" y="4280016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65" name="Google Shape;265;p20"/>
          <p:cNvSpPr/>
          <p:nvPr/>
        </p:nvSpPr>
        <p:spPr>
          <a:xfrm>
            <a:off x="5027612" y="5334000"/>
            <a:ext cx="195303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n! = 3!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Generates all possible </a:t>
            </a:r>
            <a:r>
              <a:rPr b="1" lang="en-US">
                <a:solidFill>
                  <a:srgbClr val="F3CC5F"/>
                </a:solidFill>
              </a:rPr>
              <a:t>permutations</a:t>
            </a:r>
            <a:r>
              <a:rPr lang="en-US"/>
              <a:t> of a given set of elements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b="1" lang="en-US">
                <a:solidFill>
                  <a:srgbClr val="F3CC5F"/>
                </a:solidFill>
              </a:rPr>
              <a:t>Without</a:t>
            </a:r>
            <a:r>
              <a:rPr lang="en-US"/>
              <a:t> using </a:t>
            </a:r>
            <a:r>
              <a:rPr b="1" lang="en-US">
                <a:solidFill>
                  <a:srgbClr val="F3CC5F"/>
                </a:solidFill>
              </a:rPr>
              <a:t>extra memory</a:t>
            </a:r>
            <a:endParaRPr/>
          </a:p>
          <a:p>
            <a:pPr indent="-6904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sp>
        <p:nvSpPr>
          <p:cNvPr id="271" name="Google Shape;271;p2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2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Problem: Optimize Permutations</a:t>
            </a:r>
            <a:endParaRPr/>
          </a:p>
        </p:txBody>
      </p:sp>
      <p:pic>
        <p:nvPicPr>
          <p:cNvPr id="273" name="Google Shape;27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2682" y="3839342"/>
            <a:ext cx="4478955" cy="111078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1"/>
          <p:cNvSpPr/>
          <p:nvPr/>
        </p:nvSpPr>
        <p:spPr>
          <a:xfrm>
            <a:off x="3205084" y="3240570"/>
            <a:ext cx="2743200" cy="2308324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 B 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 C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B A 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B C 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 A B</a:t>
            </a:r>
            <a:b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 B A</a:t>
            </a:r>
            <a:endParaRPr/>
          </a:p>
        </p:txBody>
      </p:sp>
      <p:sp>
        <p:nvSpPr>
          <p:cNvPr id="275" name="Google Shape;275;p21"/>
          <p:cNvSpPr txBox="1"/>
          <p:nvPr/>
        </p:nvSpPr>
        <p:spPr>
          <a:xfrm>
            <a:off x="971486" y="3392071"/>
            <a:ext cx="1219200" cy="587441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 B C</a:t>
            </a:r>
            <a:endParaRPr/>
          </a:p>
        </p:txBody>
      </p:sp>
      <p:sp>
        <p:nvSpPr>
          <p:cNvPr id="276" name="Google Shape;276;p21"/>
          <p:cNvSpPr/>
          <p:nvPr/>
        </p:nvSpPr>
        <p:spPr>
          <a:xfrm>
            <a:off x="2508640" y="3444339"/>
            <a:ext cx="378490" cy="4829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8107" y="1640493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3" name="Google Shape;283;p2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Permutations: Swap Algorithm</a:t>
            </a:r>
            <a:endParaRPr/>
          </a:p>
        </p:txBody>
      </p:sp>
      <p:pic>
        <p:nvPicPr>
          <p:cNvPr id="284" name="Google Shape;28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9307" y="1681433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6012" y="2932506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5157" y="2401178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0622" y="1068556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30622" y="37338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439900" y="1649469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5" name="Google Shape;295;p2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Permutations: Swap Algorithm</a:t>
            </a:r>
            <a:endParaRPr/>
          </a:p>
        </p:txBody>
      </p:sp>
      <p:pic>
        <p:nvPicPr>
          <p:cNvPr id="296" name="Google Shape;29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100" y="1690409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7805" y="2941482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4395" y="1304376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17998" y="1095173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37612" y="3533573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439900" y="1649469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Permutations: Swap Algorithm</a:t>
            </a:r>
            <a:endParaRPr/>
          </a:p>
        </p:txBody>
      </p:sp>
      <p:pic>
        <p:nvPicPr>
          <p:cNvPr id="308" name="Google Shape;30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100" y="1690409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7805" y="2941482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4395" y="1304376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4756" y="1496214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37612" y="3533573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439900" y="1649469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5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p2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Permutations: Swap Algorithm</a:t>
            </a:r>
            <a:endParaRPr/>
          </a:p>
        </p:txBody>
      </p:sp>
      <p:pic>
        <p:nvPicPr>
          <p:cNvPr id="320" name="Google Shape;32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100" y="1690409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7805" y="2941482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4395" y="1304376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6943" y="1578212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27278" y="282928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33174" y="1579341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02493" y="1612123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67595" y="1620455"/>
            <a:ext cx="652701" cy="65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67" name="Google Shape;67;p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" name="Google Shape;68;p8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0407" y="1676400"/>
            <a:ext cx="3047206" cy="1714500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" name="Google Shape;69;p8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32001" y="1676400"/>
            <a:ext cx="3047206" cy="1714500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8">
            <a:hlinkClick action="ppaction://hlinksldjump"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30407" y="4191000"/>
            <a:ext cx="3047206" cy="1714500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" name="Google Shape;71;p8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32001" y="4191000"/>
            <a:ext cx="3047206" cy="1714500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439900" y="1649469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2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Permutations: Swap Algorithm</a:t>
            </a:r>
            <a:endParaRPr/>
          </a:p>
        </p:txBody>
      </p:sp>
      <p:pic>
        <p:nvPicPr>
          <p:cNvPr id="335" name="Google Shape;3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100" y="1690409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7805" y="2941482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1053" y="1194564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1435" y="2788974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3781" y="1458423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33174" y="1579341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02493" y="1612123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67595" y="1620455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43989" y="2386440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3413" y="2354128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74046" y="2373441"/>
            <a:ext cx="610437" cy="610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439900" y="1649469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2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Permutations: Swap Algorithm</a:t>
            </a:r>
            <a:endParaRPr/>
          </a:p>
        </p:txBody>
      </p:sp>
      <p:pic>
        <p:nvPicPr>
          <p:cNvPr id="353" name="Google Shape;35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100" y="1690409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7805" y="2941482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4395" y="1304376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6943" y="1578212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27278" y="282928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33174" y="1579341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02493" y="1612123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67595" y="1620455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43989" y="2386440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3413" y="2354128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74046" y="2373441"/>
            <a:ext cx="610437" cy="61043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7"/>
          <p:cNvSpPr/>
          <p:nvPr/>
        </p:nvSpPr>
        <p:spPr>
          <a:xfrm>
            <a:off x="6921015" y="664443"/>
            <a:ext cx="2674695" cy="854453"/>
          </a:xfrm>
          <a:prstGeom prst="wedgeRoundRectCallout">
            <a:avLst>
              <a:gd fmla="val -59876" name="adj1"/>
              <a:gd fmla="val 51016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Swap to origin on the way back</a:t>
            </a:r>
            <a:endParaRPr b="1" sz="2400">
              <a:solidFill>
                <a:srgbClr val="F3CC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439900" y="1649469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1" name="Google Shape;371;p2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Permutations: Swap Algorithm</a:t>
            </a:r>
            <a:endParaRPr/>
          </a:p>
        </p:txBody>
      </p:sp>
      <p:pic>
        <p:nvPicPr>
          <p:cNvPr id="372" name="Google Shape;37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100" y="1690409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7805" y="2941482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9772" y="1477716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5117" y="1310616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4357" y="283568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33174" y="1579341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02493" y="1612123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67595" y="1620455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43989" y="2386440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67594" y="3059673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3413" y="2354128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43989" y="3054178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74046" y="2373441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19769" y="3074442"/>
            <a:ext cx="610437" cy="610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439900" y="1649469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2" name="Google Shape;392;p2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Permutations: Swap Algorithm</a:t>
            </a:r>
            <a:endParaRPr/>
          </a:p>
        </p:txBody>
      </p:sp>
      <p:pic>
        <p:nvPicPr>
          <p:cNvPr id="393" name="Google Shape;3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100" y="1690409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7805" y="2941482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8064" y="2829914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5117" y="1310616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27347" y="149359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33174" y="1579341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02493" y="1612123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67595" y="1620455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43989" y="2386440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67594" y="3059673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3413" y="2354128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43989" y="3054178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74046" y="2373441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19769" y="3074442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43989" y="3774699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41263" y="3779439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32258" y="3817819"/>
            <a:ext cx="610437" cy="610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439900" y="1649469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6" name="Google Shape;416;p3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Permutations: Swap Algorithm</a:t>
            </a:r>
            <a:endParaRPr/>
          </a:p>
        </p:txBody>
      </p:sp>
      <p:pic>
        <p:nvPicPr>
          <p:cNvPr id="417" name="Google Shape;41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100" y="1690409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7805" y="2941482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4882" y="1608529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5117" y="1310616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26530" y="2859602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33174" y="1579341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02493" y="1612123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67595" y="1620455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43989" y="2386440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67594" y="3059673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3413" y="2354128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43989" y="3054178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74046" y="2373441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19769" y="3074442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43989" y="3774699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41263" y="3779439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32258" y="3817819"/>
            <a:ext cx="610437" cy="610437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0"/>
          <p:cNvSpPr/>
          <p:nvPr/>
        </p:nvSpPr>
        <p:spPr>
          <a:xfrm>
            <a:off x="6921015" y="664443"/>
            <a:ext cx="2674695" cy="854453"/>
          </a:xfrm>
          <a:prstGeom prst="wedgeRoundRectCallout">
            <a:avLst>
              <a:gd fmla="val -59876" name="adj1"/>
              <a:gd fmla="val 51016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Swap to origin on the way back</a:t>
            </a:r>
            <a:endParaRPr b="1" sz="2400">
              <a:solidFill>
                <a:srgbClr val="F3CC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439900" y="1649469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" name="Google Shape;441;p3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Permutations: Swap Algorithm</a:t>
            </a:r>
            <a:endParaRPr/>
          </a:p>
        </p:txBody>
      </p:sp>
      <p:pic>
        <p:nvPicPr>
          <p:cNvPr id="442" name="Google Shape;44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100" y="1690409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7805" y="2941482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5117" y="149359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6554" y="1463902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56592" y="2881849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33174" y="1579341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02493" y="1612123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67595" y="1620455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43989" y="2386440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67594" y="3059673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3413" y="2354128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43989" y="3054178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74046" y="2373441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19769" y="3074442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43989" y="3774699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41263" y="3779439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32258" y="3817819"/>
            <a:ext cx="610437" cy="610437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1"/>
          <p:cNvSpPr/>
          <p:nvPr/>
        </p:nvSpPr>
        <p:spPr>
          <a:xfrm>
            <a:off x="6921015" y="664443"/>
            <a:ext cx="2674695" cy="854453"/>
          </a:xfrm>
          <a:prstGeom prst="wedgeRoundRectCallout">
            <a:avLst>
              <a:gd fmla="val -59876" name="adj1"/>
              <a:gd fmla="val 51016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Swap to origin on the way back</a:t>
            </a:r>
            <a:endParaRPr b="1" sz="2400">
              <a:solidFill>
                <a:srgbClr val="F3CC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439900" y="1649469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6" name="Google Shape;466;p3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Permutations: Swap Algorithm</a:t>
            </a:r>
            <a:endParaRPr/>
          </a:p>
        </p:txBody>
      </p:sp>
      <p:pic>
        <p:nvPicPr>
          <p:cNvPr id="467" name="Google Shape;46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100" y="1690409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7805" y="2941482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6554" y="1463902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33174" y="1579341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02493" y="1612123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67595" y="1620455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43989" y="2386440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67594" y="3059673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3413" y="2354128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43989" y="3054178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74046" y="2373441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19769" y="3074442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43989" y="3774699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41263" y="3779439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2258" y="3817819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97796" y="4489725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8433" y="4494699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77076" y="4504180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02926" y="2829914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40872" y="135681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439900" y="1649469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3" name="Google Shape;493;p3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Permutations: Swap Algorithm</a:t>
            </a:r>
            <a:endParaRPr/>
          </a:p>
        </p:txBody>
      </p:sp>
      <p:pic>
        <p:nvPicPr>
          <p:cNvPr id="494" name="Google Shape;49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100" y="1690409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7805" y="2941482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8334" y="149359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9821" y="275373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46966" y="1377628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33174" y="1579341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02493" y="1612123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67595" y="1620455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43989" y="2386440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67594" y="3059673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3413" y="2354128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43989" y="3054178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74046" y="2373441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19769" y="3074442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43989" y="3774699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41263" y="3779439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32258" y="3817819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197796" y="4489725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528433" y="4494699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77076" y="4504180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28789" y="5245057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528433" y="5250031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06539" y="5259512"/>
            <a:ext cx="643220" cy="643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439900" y="1649469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3" name="Google Shape;523;p3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Permutations: Swap Algorithm</a:t>
            </a:r>
            <a:endParaRPr/>
          </a:p>
        </p:txBody>
      </p:sp>
      <p:pic>
        <p:nvPicPr>
          <p:cNvPr id="524" name="Google Shape;5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100" y="1690409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7805" y="2941482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7250" y="2745838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3748" y="1526638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46966" y="1377628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33174" y="1579341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02493" y="1612123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67595" y="1620455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43989" y="2386440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67594" y="3059673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23413" y="2354128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43989" y="3054178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74046" y="2373441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19769" y="3074442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43989" y="3774699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41263" y="3779439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32258" y="3817819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197796" y="4489725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528433" y="4494699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77076" y="4504180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28789" y="5245057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528433" y="5250031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06539" y="5259512"/>
            <a:ext cx="643220" cy="643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439900" y="1649469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5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3" name="Google Shape;553;p3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Permutations: Swap Algorithm</a:t>
            </a:r>
            <a:endParaRPr/>
          </a:p>
        </p:txBody>
      </p:sp>
      <p:pic>
        <p:nvPicPr>
          <p:cNvPr id="554" name="Google Shape;55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100" y="1690409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7805" y="2941482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6204" y="149359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3748" y="1526638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33174" y="1579341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02493" y="1612123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67595" y="1620455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43989" y="2386440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67594" y="3059673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23413" y="2354128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43989" y="3054178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74046" y="2373441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19769" y="3074442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43989" y="3774699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41263" y="3779439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32258" y="3817819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97796" y="4489725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28433" y="4494699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77076" y="4504180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28789" y="5245057"/>
            <a:ext cx="610437" cy="61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28433" y="5250031"/>
            <a:ext cx="652701" cy="6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06539" y="5259512"/>
            <a:ext cx="643220" cy="64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01518" y="2745838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/>
          <p:nvPr>
            <p:ph idx="4294967295" type="ctrTitle"/>
          </p:nvPr>
        </p:nvSpPr>
        <p:spPr>
          <a:xfrm>
            <a:off x="912813" y="5405388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Permutations</a:t>
            </a:r>
            <a:endParaRPr/>
          </a:p>
        </p:txBody>
      </p:sp>
      <p:grpSp>
        <p:nvGrpSpPr>
          <p:cNvPr id="77" name="Google Shape;77;p9"/>
          <p:cNvGrpSpPr/>
          <p:nvPr/>
        </p:nvGrpSpPr>
        <p:grpSpPr>
          <a:xfrm>
            <a:off x="912812" y="1738148"/>
            <a:ext cx="10389862" cy="3311860"/>
            <a:chOff x="2132011" y="2081655"/>
            <a:chExt cx="7868791" cy="2521052"/>
          </a:xfrm>
        </p:grpSpPr>
        <p:pic>
          <p:nvPicPr>
            <p:cNvPr descr="C:\transparency.png" id="78" name="Google Shape;78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27412" y="2133600"/>
              <a:ext cx="5400675" cy="242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32011" y="2112822"/>
              <a:ext cx="1093442" cy="2489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30046" y="2081655"/>
              <a:ext cx="970756" cy="24808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6"/>
          <p:cNvSpPr txBox="1"/>
          <p:nvPr>
            <p:ph idx="1" type="body"/>
          </p:nvPr>
        </p:nvSpPr>
        <p:spPr>
          <a:xfrm>
            <a:off x="190413" y="1151121"/>
            <a:ext cx="11804700" cy="5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Generates all possible </a:t>
            </a:r>
            <a:r>
              <a:rPr b="1" lang="en-US">
                <a:solidFill>
                  <a:srgbClr val="F3CC5F"/>
                </a:solidFill>
              </a:rPr>
              <a:t>permutations</a:t>
            </a:r>
            <a:r>
              <a:rPr lang="en-US"/>
              <a:t> of a given set of elements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b="1" lang="en-US">
                <a:solidFill>
                  <a:srgbClr val="F3CC5F"/>
                </a:solidFill>
              </a:rPr>
              <a:t>Without</a:t>
            </a:r>
            <a:r>
              <a:rPr lang="en-US"/>
              <a:t> using </a:t>
            </a:r>
            <a:r>
              <a:rPr b="1" lang="en-US">
                <a:solidFill>
                  <a:srgbClr val="F3CC5F"/>
                </a:solidFill>
              </a:rPr>
              <a:t>extra memory</a:t>
            </a:r>
            <a:endParaRPr/>
          </a:p>
          <a:p>
            <a:pPr indent="-6904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sp>
        <p:nvSpPr>
          <p:cNvPr id="582" name="Google Shape;582;p3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3" name="Google Shape;583;p3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Problem: Optimize Permutations</a:t>
            </a:r>
            <a:endParaRPr/>
          </a:p>
        </p:txBody>
      </p:sp>
      <p:pic>
        <p:nvPicPr>
          <p:cNvPr id="584" name="Google Shape;58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2682" y="3839342"/>
            <a:ext cx="4478955" cy="111078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6"/>
          <p:cNvSpPr/>
          <p:nvPr/>
        </p:nvSpPr>
        <p:spPr>
          <a:xfrm>
            <a:off x="3205084" y="3240570"/>
            <a:ext cx="2743200" cy="2308324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 B 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 C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B A 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B C 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 A B</a:t>
            </a:r>
            <a:b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 B A</a:t>
            </a:r>
            <a:endParaRPr/>
          </a:p>
        </p:txBody>
      </p:sp>
      <p:sp>
        <p:nvSpPr>
          <p:cNvPr id="586" name="Google Shape;586;p36"/>
          <p:cNvSpPr txBox="1"/>
          <p:nvPr/>
        </p:nvSpPr>
        <p:spPr>
          <a:xfrm>
            <a:off x="971486" y="3392071"/>
            <a:ext cx="1219200" cy="587441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 B C</a:t>
            </a:r>
            <a:endParaRPr/>
          </a:p>
        </p:txBody>
      </p:sp>
      <p:sp>
        <p:nvSpPr>
          <p:cNvPr id="587" name="Google Shape;587;p36"/>
          <p:cNvSpPr/>
          <p:nvPr/>
        </p:nvSpPr>
        <p:spPr>
          <a:xfrm>
            <a:off x="2508640" y="3444339"/>
            <a:ext cx="378490" cy="4829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7"/>
          <p:cNvSpPr txBox="1"/>
          <p:nvPr/>
        </p:nvSpPr>
        <p:spPr>
          <a:xfrm>
            <a:off x="531812" y="1591314"/>
            <a:ext cx="11125200" cy="4504686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public static void Gen(int index)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if (index &gt;= set.Length)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Console.WriteLine(string.Join(" ", set));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else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Gen(index + 1);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for (int i = index + 1; i &lt; elements.Length; i++)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Swap(index, i);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Gen(index + 1);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Swap(index, i);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593" name="Google Shape;593;p3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4" name="Google Shape;594;p3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Generating Permutations</a:t>
            </a:r>
            <a:endParaRPr/>
          </a:p>
        </p:txBody>
      </p:sp>
      <p:sp>
        <p:nvSpPr>
          <p:cNvPr id="595" name="Google Shape;595;p37"/>
          <p:cNvSpPr txBox="1"/>
          <p:nvPr/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t/>
            </a:r>
            <a:endParaRPr b="1" sz="4000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7"/>
          <p:cNvSpPr txBox="1"/>
          <p:nvPr/>
        </p:nvSpPr>
        <p:spPr>
          <a:xfrm>
            <a:off x="6551612" y="5145031"/>
            <a:ext cx="5105400" cy="956773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80000" spcFirstLastPara="1" rIns="180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elements = new int[n];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Permute(0);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8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What about </a:t>
            </a:r>
            <a:r>
              <a:rPr b="1" lang="en-US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array = new int[] { A, B, B }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By definition: permutations { A, B', B'' } == { A, B'', B' }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Generate all permutations from a </a:t>
            </a:r>
            <a:r>
              <a:rPr b="1" lang="en-US">
                <a:solidFill>
                  <a:srgbClr val="F3CC5F"/>
                </a:solidFill>
              </a:rPr>
              <a:t>multi-set</a:t>
            </a:r>
            <a:endParaRPr/>
          </a:p>
          <a:p>
            <a:pPr indent="-6904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sp>
        <p:nvSpPr>
          <p:cNvPr id="602" name="Google Shape;602;p3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3" name="Google Shape;603;p3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Problem: Permutations with Repetition</a:t>
            </a:r>
            <a:endParaRPr/>
          </a:p>
        </p:txBody>
      </p:sp>
      <p:pic>
        <p:nvPicPr>
          <p:cNvPr id="604" name="Google Shape;60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2682" y="3839342"/>
            <a:ext cx="4478955" cy="111078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8"/>
          <p:cNvSpPr/>
          <p:nvPr/>
        </p:nvSpPr>
        <p:spPr>
          <a:xfrm>
            <a:off x="3205084" y="3711476"/>
            <a:ext cx="2743200" cy="1200329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 B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B A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B B A</a:t>
            </a:r>
            <a:endParaRPr/>
          </a:p>
        </p:txBody>
      </p:sp>
      <p:sp>
        <p:nvSpPr>
          <p:cNvPr id="606" name="Google Shape;606;p38"/>
          <p:cNvSpPr txBox="1"/>
          <p:nvPr/>
        </p:nvSpPr>
        <p:spPr>
          <a:xfrm>
            <a:off x="971486" y="3862977"/>
            <a:ext cx="1219200" cy="587441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 B B</a:t>
            </a:r>
            <a:endParaRPr/>
          </a:p>
        </p:txBody>
      </p:sp>
      <p:sp>
        <p:nvSpPr>
          <p:cNvPr id="607" name="Google Shape;607;p38"/>
          <p:cNvSpPr/>
          <p:nvPr/>
        </p:nvSpPr>
        <p:spPr>
          <a:xfrm>
            <a:off x="2508640" y="3915245"/>
            <a:ext cx="378490" cy="4829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9"/>
          <p:cNvSpPr txBox="1"/>
          <p:nvPr/>
        </p:nvSpPr>
        <p:spPr>
          <a:xfrm>
            <a:off x="531812" y="1143000"/>
            <a:ext cx="11125200" cy="5243349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public static void Gen(int index)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if (index &gt;= set.Length)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Console.WriteLine(string.Join(" ", set));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else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HashSet&lt;int&gt; swapped = new HashSet&lt;int&gt;();</a:t>
            </a:r>
            <a:endParaRPr b="1" sz="24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for (int i = index; i &lt; elements.Length; i++)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if (swapped.Contains(elements[i]))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Swap(index, i);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Gen(index + 1);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Swap(index, i);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swapped.Add(elements[i]);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613" name="Google Shape;613;p3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4" name="Google Shape;614;p3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Solution: Permutations with Repetition</a:t>
            </a:r>
            <a:endParaRPr/>
          </a:p>
        </p:txBody>
      </p:sp>
      <p:sp>
        <p:nvSpPr>
          <p:cNvPr id="615" name="Google Shape;615;p39"/>
          <p:cNvSpPr txBox="1"/>
          <p:nvPr/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t/>
            </a:r>
            <a:endParaRPr b="1" sz="4000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39"/>
          <p:cNvSpPr txBox="1"/>
          <p:nvPr/>
        </p:nvSpPr>
        <p:spPr>
          <a:xfrm>
            <a:off x="6551612" y="5433979"/>
            <a:ext cx="5105400" cy="956773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80000" spcFirstLastPara="1" rIns="180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elements = new int[n];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Permute(0);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0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2" name="Google Shape;622;p40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Algorithm </a:t>
            </a:r>
            <a:r>
              <a:rPr b="1" lang="en-US" sz="32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PermRep(s</a:t>
            </a:r>
            <a:r>
              <a:rPr b="1" lang="en-US" sz="3200">
                <a:solidFill>
                  <a:srgbClr val="F3CC5F"/>
                </a:solidFill>
              </a:rPr>
              <a:t>, </a:t>
            </a:r>
            <a:r>
              <a:rPr b="1" lang="en-US" sz="32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e)</a:t>
            </a:r>
            <a:r>
              <a:rPr lang="en-US" sz="3200"/>
              <a:t> permutes the items [</a:t>
            </a:r>
            <a:r>
              <a:rPr b="1" lang="en-US" sz="32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3200"/>
              <a:t> … </a:t>
            </a:r>
            <a:r>
              <a:rPr b="1" lang="en-US" sz="32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3200"/>
              <a:t>]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Exchange the item at positions </a:t>
            </a:r>
            <a:r>
              <a:rPr b="1" i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3000"/>
              <a:t> = </a:t>
            </a:r>
            <a:r>
              <a:rPr b="1" lang="en-US" sz="3000">
                <a:solidFill>
                  <a:srgbClr val="F3CC5F"/>
                </a:solidFill>
              </a:rPr>
              <a:t>k</a:t>
            </a:r>
            <a:r>
              <a:rPr lang="en-US" sz="3000">
                <a:solidFill>
                  <a:srgbClr val="F3CC5F"/>
                </a:solidFill>
              </a:rPr>
              <a:t> … </a:t>
            </a:r>
            <a:r>
              <a:rPr b="1" lang="en-US" sz="3000">
                <a:solidFill>
                  <a:srgbClr val="F3CC5F"/>
                </a:solidFill>
              </a:rPr>
              <a:t>n-2</a:t>
            </a:r>
            <a:r>
              <a:rPr lang="en-US" sz="3000"/>
              <a:t> with items at </a:t>
            </a:r>
            <a:r>
              <a:rPr b="1" i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3000">
                <a:solidFill>
                  <a:srgbClr val="F3CC5F"/>
                </a:solidFill>
              </a:rPr>
              <a:t> … </a:t>
            </a:r>
            <a:r>
              <a:rPr b="1" lang="en-US" sz="3000">
                <a:solidFill>
                  <a:srgbClr val="F3CC5F"/>
                </a:solidFill>
              </a:rPr>
              <a:t>n-1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Call </a:t>
            </a:r>
            <a:r>
              <a:rPr b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PermRep(</a:t>
            </a:r>
            <a:r>
              <a:rPr b="1" i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1" lang="en-US" sz="3000">
                <a:solidFill>
                  <a:srgbClr val="F3CC5F"/>
                </a:solidFill>
              </a:rPr>
              <a:t> </a:t>
            </a:r>
            <a:r>
              <a:rPr b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b="1" lang="en-US" sz="3000">
                <a:solidFill>
                  <a:srgbClr val="F3CC5F"/>
                </a:solidFill>
              </a:rPr>
              <a:t> </a:t>
            </a:r>
            <a:r>
              <a:rPr b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1)</a:t>
            </a:r>
            <a:r>
              <a:rPr lang="en-US" sz="3000"/>
              <a:t> to permute the rest of the array</a:t>
            </a:r>
            <a:endParaRPr/>
          </a:p>
        </p:txBody>
      </p:sp>
      <p:sp>
        <p:nvSpPr>
          <p:cNvPr id="623" name="Google Shape;623;p4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Optimized: Permutations with Repetition</a:t>
            </a:r>
            <a:endParaRPr/>
          </a:p>
        </p:txBody>
      </p:sp>
      <p:grpSp>
        <p:nvGrpSpPr>
          <p:cNvPr id="624" name="Google Shape;624;p40"/>
          <p:cNvGrpSpPr/>
          <p:nvPr/>
        </p:nvGrpSpPr>
        <p:grpSpPr>
          <a:xfrm>
            <a:off x="559108" y="3276600"/>
            <a:ext cx="3476087" cy="2811278"/>
            <a:chOff x="760412" y="2438400"/>
            <a:chExt cx="3476087" cy="2811278"/>
          </a:xfrm>
        </p:grpSpPr>
        <p:sp>
          <p:nvSpPr>
            <p:cNvPr id="625" name="Google Shape;625;p40"/>
            <p:cNvSpPr/>
            <p:nvPr/>
          </p:nvSpPr>
          <p:spPr>
            <a:xfrm>
              <a:off x="760412" y="2895599"/>
              <a:ext cx="3476087" cy="2354079"/>
            </a:xfrm>
            <a:prstGeom prst="rect">
              <a:avLst/>
            </a:prstGeom>
            <a:solidFill>
              <a:srgbClr val="D9D4C6">
                <a:alpha val="14901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760412" y="2438400"/>
              <a:ext cx="3476087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27" name="Google Shape;627;p40"/>
            <p:cNvSpPr txBox="1"/>
            <p:nvPr/>
          </p:nvSpPr>
          <p:spPr>
            <a:xfrm>
              <a:off x="1127764" y="2438400"/>
              <a:ext cx="273344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PermRep(0, n-1)</a:t>
              </a:r>
              <a:endParaRPr/>
            </a:p>
          </p:txBody>
        </p:sp>
      </p:grpSp>
      <p:graphicFrame>
        <p:nvGraphicFramePr>
          <p:cNvPr id="628" name="Google Shape;628;p40"/>
          <p:cNvGraphicFramePr/>
          <p:nvPr/>
        </p:nvGraphicFramePr>
        <p:xfrm>
          <a:off x="975022" y="46466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{98C1C220-8CEE-46CC-8FEB-A469A5A607CF}</a:tableStyleId>
              </a:tblPr>
              <a:tblGrid>
                <a:gridCol w="445225"/>
                <a:gridCol w="445225"/>
                <a:gridCol w="445225"/>
                <a:gridCol w="445225"/>
                <a:gridCol w="445225"/>
                <a:gridCol w="445225"/>
              </a:tblGrid>
              <a:tr h="3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29" name="Google Shape;629;p40"/>
          <p:cNvSpPr/>
          <p:nvPr/>
        </p:nvSpPr>
        <p:spPr>
          <a:xfrm rot="-5400000">
            <a:off x="2639804" y="4412809"/>
            <a:ext cx="275870" cy="1737278"/>
          </a:xfrm>
          <a:prstGeom prst="leftBrace">
            <a:avLst>
              <a:gd fmla="val 91897" name="adj1"/>
              <a:gd fmla="val 50000" name="adj2"/>
            </a:avLst>
          </a:prstGeom>
          <a:noFill/>
          <a:ln cap="flat" cmpd="sng" w="3175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7961">
              <a:srgbClr val="3F3F3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0"/>
          <p:cNvSpPr txBox="1"/>
          <p:nvPr/>
        </p:nvSpPr>
        <p:spPr>
          <a:xfrm>
            <a:off x="1983349" y="5143504"/>
            <a:ext cx="1588772" cy="97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40"/>
          <p:cNvSpPr txBox="1"/>
          <p:nvPr/>
        </p:nvSpPr>
        <p:spPr>
          <a:xfrm>
            <a:off x="787708" y="5454972"/>
            <a:ext cx="30732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PermRep(</a:t>
            </a:r>
            <a:r>
              <a:rPr b="1" i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+1, n-1)</a:t>
            </a:r>
            <a:endParaRPr/>
          </a:p>
        </p:txBody>
      </p:sp>
      <p:sp>
        <p:nvSpPr>
          <p:cNvPr id="632" name="Google Shape;632;p40"/>
          <p:cNvSpPr txBox="1"/>
          <p:nvPr/>
        </p:nvSpPr>
        <p:spPr>
          <a:xfrm>
            <a:off x="8102908" y="4405952"/>
            <a:ext cx="464257" cy="451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b="1" sz="2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33" name="Google Shape;633;p40"/>
          <p:cNvGrpSpPr/>
          <p:nvPr/>
        </p:nvGrpSpPr>
        <p:grpSpPr>
          <a:xfrm>
            <a:off x="8581716" y="3276600"/>
            <a:ext cx="3027703" cy="2811278"/>
            <a:chOff x="8325820" y="2438400"/>
            <a:chExt cx="3027703" cy="2811278"/>
          </a:xfrm>
        </p:grpSpPr>
        <p:sp>
          <p:nvSpPr>
            <p:cNvPr id="634" name="Google Shape;634;p40"/>
            <p:cNvSpPr/>
            <p:nvPr/>
          </p:nvSpPr>
          <p:spPr>
            <a:xfrm>
              <a:off x="8325820" y="2895600"/>
              <a:ext cx="3027703" cy="2354078"/>
            </a:xfrm>
            <a:prstGeom prst="rect">
              <a:avLst/>
            </a:prstGeom>
            <a:solidFill>
              <a:srgbClr val="D9D4C6">
                <a:alpha val="14901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8325820" y="2438400"/>
              <a:ext cx="3027703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8325821" y="2446094"/>
              <a:ext cx="30277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PermRep(n-1,</a:t>
              </a: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n-1)</a:t>
              </a:r>
              <a:endParaRPr/>
            </a:p>
          </p:txBody>
        </p:sp>
      </p:grpSp>
      <p:sp>
        <p:nvSpPr>
          <p:cNvPr id="637" name="Google Shape;637;p40"/>
          <p:cNvSpPr/>
          <p:nvPr/>
        </p:nvSpPr>
        <p:spPr>
          <a:xfrm>
            <a:off x="8761412" y="3858904"/>
            <a:ext cx="26669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Stop!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40"/>
          <p:cNvSpPr txBox="1"/>
          <p:nvPr/>
        </p:nvSpPr>
        <p:spPr>
          <a:xfrm>
            <a:off x="4091604" y="4490112"/>
            <a:ext cx="464257" cy="453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🡪</a:t>
            </a:r>
            <a:endParaRPr b="1" sz="2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9" name="Google Shape;639;p40"/>
          <p:cNvSpPr/>
          <p:nvPr/>
        </p:nvSpPr>
        <p:spPr>
          <a:xfrm flipH="1">
            <a:off x="2071195" y="4375161"/>
            <a:ext cx="460143" cy="218808"/>
          </a:xfrm>
          <a:custGeom>
            <a:rect b="b" l="l" r="r" t="t"/>
            <a:pathLst>
              <a:path extrusionOk="0" h="9919" w="10083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7961">
              <a:srgbClr val="0C0C0C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40"/>
          <p:cNvSpPr/>
          <p:nvPr/>
        </p:nvSpPr>
        <p:spPr>
          <a:xfrm flipH="1">
            <a:off x="2061500" y="4241468"/>
            <a:ext cx="824048" cy="349600"/>
          </a:xfrm>
          <a:custGeom>
            <a:rect b="b" l="l" r="r" t="t"/>
            <a:pathLst>
              <a:path extrusionOk="0" h="9919" w="10083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7961">
              <a:srgbClr val="0C0C0C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40"/>
          <p:cNvSpPr/>
          <p:nvPr/>
        </p:nvSpPr>
        <p:spPr>
          <a:xfrm flipH="1">
            <a:off x="2065691" y="4122032"/>
            <a:ext cx="1340952" cy="457799"/>
          </a:xfrm>
          <a:custGeom>
            <a:rect b="b" l="l" r="r" t="t"/>
            <a:pathLst>
              <a:path extrusionOk="0" h="9919" w="10083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7961">
              <a:srgbClr val="0C0C0C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2" name="Google Shape;642;p40"/>
          <p:cNvCxnSpPr/>
          <p:nvPr/>
        </p:nvCxnSpPr>
        <p:spPr>
          <a:xfrm>
            <a:off x="1188613" y="4206092"/>
            <a:ext cx="0" cy="338138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med" w="med" type="triangle"/>
          </a:ln>
          <a:effectLst>
            <a:outerShdw rotWithShape="0" algn="ctr" dir="2700000" dist="17961">
              <a:srgbClr val="3F3F3F"/>
            </a:outerShdw>
          </a:effectLst>
        </p:spPr>
      </p:cxnSp>
      <p:cxnSp>
        <p:nvCxnSpPr>
          <p:cNvPr id="643" name="Google Shape;643;p40"/>
          <p:cNvCxnSpPr/>
          <p:nvPr/>
        </p:nvCxnSpPr>
        <p:spPr>
          <a:xfrm>
            <a:off x="1817417" y="4206092"/>
            <a:ext cx="208945" cy="35625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med" w="med" type="triangle"/>
          </a:ln>
          <a:effectLst>
            <a:outerShdw rotWithShape="0" algn="ctr" dir="2700000" dist="17961">
              <a:srgbClr val="3F3F3F"/>
            </a:outerShdw>
          </a:effectLst>
        </p:spPr>
      </p:cxnSp>
      <p:sp>
        <p:nvSpPr>
          <p:cNvPr id="644" name="Google Shape;644;p40"/>
          <p:cNvSpPr txBox="1"/>
          <p:nvPr/>
        </p:nvSpPr>
        <p:spPr>
          <a:xfrm>
            <a:off x="1527529" y="3804191"/>
            <a:ext cx="3545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endParaRPr/>
          </a:p>
        </p:txBody>
      </p:sp>
      <p:grpSp>
        <p:nvGrpSpPr>
          <p:cNvPr id="645" name="Google Shape;645;p40"/>
          <p:cNvGrpSpPr/>
          <p:nvPr/>
        </p:nvGrpSpPr>
        <p:grpSpPr>
          <a:xfrm>
            <a:off x="4597708" y="3284722"/>
            <a:ext cx="3476087" cy="2811278"/>
            <a:chOff x="760412" y="2438400"/>
            <a:chExt cx="3476087" cy="2811278"/>
          </a:xfrm>
        </p:grpSpPr>
        <p:sp>
          <p:nvSpPr>
            <p:cNvPr id="646" name="Google Shape;646;p40"/>
            <p:cNvSpPr/>
            <p:nvPr/>
          </p:nvSpPr>
          <p:spPr>
            <a:xfrm>
              <a:off x="760412" y="2895599"/>
              <a:ext cx="3476087" cy="2354079"/>
            </a:xfrm>
            <a:prstGeom prst="rect">
              <a:avLst/>
            </a:prstGeom>
            <a:solidFill>
              <a:srgbClr val="D9D4C6">
                <a:alpha val="14901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760412" y="2438400"/>
              <a:ext cx="3476087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48" name="Google Shape;648;p40"/>
            <p:cNvSpPr txBox="1"/>
            <p:nvPr/>
          </p:nvSpPr>
          <p:spPr>
            <a:xfrm>
              <a:off x="1127764" y="2438400"/>
              <a:ext cx="273344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PermRep(2, n-1)</a:t>
              </a:r>
              <a:endParaRPr/>
            </a:p>
          </p:txBody>
        </p:sp>
      </p:grpSp>
      <p:graphicFrame>
        <p:nvGraphicFramePr>
          <p:cNvPr id="649" name="Google Shape;649;p40"/>
          <p:cNvGraphicFramePr/>
          <p:nvPr/>
        </p:nvGraphicFramePr>
        <p:xfrm>
          <a:off x="5013622" y="46547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{98C1C220-8CEE-46CC-8FEB-A469A5A607CF}</a:tableStyleId>
              </a:tblPr>
              <a:tblGrid>
                <a:gridCol w="445225"/>
                <a:gridCol w="445225"/>
                <a:gridCol w="445225"/>
                <a:gridCol w="445225"/>
                <a:gridCol w="445225"/>
                <a:gridCol w="445225"/>
              </a:tblGrid>
              <a:tr h="3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z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50" name="Google Shape;650;p40"/>
          <p:cNvSpPr/>
          <p:nvPr/>
        </p:nvSpPr>
        <p:spPr>
          <a:xfrm rot="-5400000">
            <a:off x="6678404" y="4420931"/>
            <a:ext cx="275870" cy="1737278"/>
          </a:xfrm>
          <a:prstGeom prst="leftBrace">
            <a:avLst>
              <a:gd fmla="val 91897" name="adj1"/>
              <a:gd fmla="val 50000" name="adj2"/>
            </a:avLst>
          </a:prstGeom>
          <a:noFill/>
          <a:ln cap="flat" cmpd="sng" w="3175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7961">
              <a:srgbClr val="3F3F3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0"/>
          <p:cNvSpPr txBox="1"/>
          <p:nvPr/>
        </p:nvSpPr>
        <p:spPr>
          <a:xfrm>
            <a:off x="6021949" y="5151629"/>
            <a:ext cx="1588772" cy="97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40"/>
          <p:cNvSpPr txBox="1"/>
          <p:nvPr/>
        </p:nvSpPr>
        <p:spPr>
          <a:xfrm>
            <a:off x="4826308" y="5463094"/>
            <a:ext cx="30732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PermRep(</a:t>
            </a:r>
            <a:r>
              <a:rPr b="1" i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+1, n-1)</a:t>
            </a:r>
            <a:endParaRPr/>
          </a:p>
        </p:txBody>
      </p:sp>
      <p:sp>
        <p:nvSpPr>
          <p:cNvPr id="653" name="Google Shape;653;p40"/>
          <p:cNvSpPr/>
          <p:nvPr/>
        </p:nvSpPr>
        <p:spPr>
          <a:xfrm flipH="1">
            <a:off x="6602755" y="4383283"/>
            <a:ext cx="460143" cy="218808"/>
          </a:xfrm>
          <a:custGeom>
            <a:rect b="b" l="l" r="r" t="t"/>
            <a:pathLst>
              <a:path extrusionOk="0" h="9919" w="10083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7961">
              <a:srgbClr val="0C0C0C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40"/>
          <p:cNvSpPr/>
          <p:nvPr/>
        </p:nvSpPr>
        <p:spPr>
          <a:xfrm flipH="1">
            <a:off x="6593060" y="4249590"/>
            <a:ext cx="824048" cy="349600"/>
          </a:xfrm>
          <a:custGeom>
            <a:rect b="b" l="l" r="r" t="t"/>
            <a:pathLst>
              <a:path extrusionOk="0" h="9919" w="10083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7961">
              <a:srgbClr val="0C0C0C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5" name="Google Shape;655;p40"/>
          <p:cNvCxnSpPr/>
          <p:nvPr/>
        </p:nvCxnSpPr>
        <p:spPr>
          <a:xfrm>
            <a:off x="5994767" y="4265856"/>
            <a:ext cx="126941" cy="286496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med" w="med" type="triangle"/>
          </a:ln>
          <a:effectLst>
            <a:outerShdw rotWithShape="0" algn="ctr" dir="2700000" dist="17961">
              <a:srgbClr val="3F3F3F"/>
            </a:outerShdw>
          </a:effectLst>
        </p:spPr>
      </p:cxnSp>
      <p:cxnSp>
        <p:nvCxnSpPr>
          <p:cNvPr id="656" name="Google Shape;656;p40"/>
          <p:cNvCxnSpPr/>
          <p:nvPr/>
        </p:nvCxnSpPr>
        <p:spPr>
          <a:xfrm>
            <a:off x="6348977" y="4214214"/>
            <a:ext cx="208945" cy="35625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med" w="med" type="triangle"/>
          </a:ln>
          <a:effectLst>
            <a:outerShdw rotWithShape="0" algn="ctr" dir="2700000" dist="17961">
              <a:srgbClr val="3F3F3F"/>
            </a:outerShdw>
          </a:effectLst>
        </p:spPr>
      </p:cxnSp>
      <p:sp>
        <p:nvSpPr>
          <p:cNvPr id="657" name="Google Shape;657;p40"/>
          <p:cNvSpPr txBox="1"/>
          <p:nvPr/>
        </p:nvSpPr>
        <p:spPr>
          <a:xfrm>
            <a:off x="6071924" y="3812313"/>
            <a:ext cx="3545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endParaRPr/>
          </a:p>
        </p:txBody>
      </p:sp>
      <p:sp>
        <p:nvSpPr>
          <p:cNvPr id="658" name="Google Shape;658;p40"/>
          <p:cNvSpPr txBox="1"/>
          <p:nvPr/>
        </p:nvSpPr>
        <p:spPr>
          <a:xfrm>
            <a:off x="1016308" y="3777392"/>
            <a:ext cx="3545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endParaRPr/>
          </a:p>
        </p:txBody>
      </p:sp>
      <p:sp>
        <p:nvSpPr>
          <p:cNvPr id="659" name="Google Shape;659;p40"/>
          <p:cNvSpPr txBox="1"/>
          <p:nvPr/>
        </p:nvSpPr>
        <p:spPr>
          <a:xfrm>
            <a:off x="5713412" y="3881735"/>
            <a:ext cx="3545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endParaRPr/>
          </a:p>
        </p:txBody>
      </p:sp>
      <p:sp>
        <p:nvSpPr>
          <p:cNvPr id="660" name="Google Shape;660;p40"/>
          <p:cNvSpPr/>
          <p:nvPr/>
        </p:nvSpPr>
        <p:spPr>
          <a:xfrm>
            <a:off x="484185" y="6290760"/>
            <a:ext cx="109442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More info: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http://hardprogrammer.blogspot.bg/2006/11/permutaciones-con-repeticin.html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6" name="Google Shape;666;p4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Generating Permutations with Repetition</a:t>
            </a:r>
            <a:endParaRPr/>
          </a:p>
        </p:txBody>
      </p:sp>
      <p:sp>
        <p:nvSpPr>
          <p:cNvPr id="667" name="Google Shape;667;p41"/>
          <p:cNvSpPr txBox="1"/>
          <p:nvPr/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t/>
            </a:r>
            <a:endParaRPr b="1" sz="4000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41"/>
          <p:cNvSpPr txBox="1"/>
          <p:nvPr/>
        </p:nvSpPr>
        <p:spPr>
          <a:xfrm>
            <a:off x="711015" y="1097796"/>
            <a:ext cx="10766795" cy="5304905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static void PermuteRep(int[] arr, int start, int end)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Print(arr);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for (int left = end - 1; left &gt;= start; left--)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for (int right = left + 1; right &lt;= end; right++)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if (arr[left] != arr[right])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Swap(ref arr[left], ref arr[right]);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PermuteRep(arr, left + 1, end);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var firstElement = arr[left];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for (int i = left; i &lt;= end - 1; i++)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arr[i] = arr[i + 1];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arr[end] = firstElement;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id="669" name="Google Shape;66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8146" y="1217977"/>
            <a:ext cx="1197524" cy="391842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1"/>
          <p:cNvSpPr/>
          <p:nvPr/>
        </p:nvSpPr>
        <p:spPr>
          <a:xfrm>
            <a:off x="5865812" y="5262554"/>
            <a:ext cx="5611998" cy="1141439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80000" spcFirstLastPara="1" rIns="18000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var arr = new int[] {3, 5, 1, 5, 5};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Array.Sort(arr);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PermuteRep(arr, 0, arr.Length-1);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6" name="Google Shape;676;p4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 with Repetition Count</a:t>
            </a:r>
            <a:endParaRPr/>
          </a:p>
        </p:txBody>
      </p:sp>
      <p:graphicFrame>
        <p:nvGraphicFramePr>
          <p:cNvPr id="677" name="Google Shape;677;p42"/>
          <p:cNvGraphicFramePr/>
          <p:nvPr/>
        </p:nvGraphicFramePr>
        <p:xfrm>
          <a:off x="4875212" y="3200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B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B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78" name="Google Shape;678;p42"/>
          <p:cNvSpPr txBox="1"/>
          <p:nvPr/>
        </p:nvSpPr>
        <p:spPr>
          <a:xfrm>
            <a:off x="836612" y="1385840"/>
            <a:ext cx="543898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all possible ways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many ways are there?</a:t>
            </a:r>
            <a:endParaRPr/>
          </a:p>
        </p:txBody>
      </p:sp>
      <p:sp>
        <p:nvSpPr>
          <p:cNvPr id="679" name="Google Shape;679;p42"/>
          <p:cNvSpPr/>
          <p:nvPr/>
        </p:nvSpPr>
        <p:spPr>
          <a:xfrm>
            <a:off x="8019288" y="4709381"/>
            <a:ext cx="2830997" cy="427226"/>
          </a:xfrm>
          <a:prstGeom prst="wedgeRoundRectCallout">
            <a:avLst>
              <a:gd fmla="val -57014" name="adj1"/>
              <a:gd fmla="val -460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 different ways</a:t>
            </a:r>
            <a:endParaRPr b="1" sz="2400">
              <a:solidFill>
                <a:srgbClr val="F3CC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0" name="Google Shape;680;p42"/>
          <p:cNvSpPr/>
          <p:nvPr/>
        </p:nvSpPr>
        <p:spPr>
          <a:xfrm>
            <a:off x="4113212" y="4389226"/>
            <a:ext cx="3906076" cy="10675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371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3"/>
          <p:cNvSpPr txBox="1"/>
          <p:nvPr>
            <p:ph type="title"/>
          </p:nvPr>
        </p:nvSpPr>
        <p:spPr>
          <a:xfrm>
            <a:off x="912813" y="4955172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Permutations</a:t>
            </a:r>
            <a:endParaRPr/>
          </a:p>
        </p:txBody>
      </p:sp>
      <p:sp>
        <p:nvSpPr>
          <p:cNvPr id="686" name="Google Shape;686;p43"/>
          <p:cNvSpPr txBox="1"/>
          <p:nvPr>
            <p:ph idx="1" type="body"/>
          </p:nvPr>
        </p:nvSpPr>
        <p:spPr>
          <a:xfrm>
            <a:off x="912813" y="5834166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Live Exercises in Class (Lab)</a:t>
            </a:r>
            <a:endParaRPr/>
          </a:p>
        </p:txBody>
      </p:sp>
      <p:pic>
        <p:nvPicPr>
          <p:cNvPr id="687" name="Google Shape;68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1812" y="1010632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raw.github.com/eoincampbell/combinatorics/master/combinatorics.png" id="692" name="Google Shape;69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752921">
            <a:off x="6127473" y="2471461"/>
            <a:ext cx="1450105" cy="145010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4"/>
          <p:cNvSpPr txBox="1"/>
          <p:nvPr>
            <p:ph idx="4294967295" type="ctrTitle"/>
          </p:nvPr>
        </p:nvSpPr>
        <p:spPr>
          <a:xfrm>
            <a:off x="2132012" y="5275400"/>
            <a:ext cx="79248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Variations</a:t>
            </a:r>
            <a:endParaRPr/>
          </a:p>
        </p:txBody>
      </p:sp>
      <p:pic>
        <p:nvPicPr>
          <p:cNvPr descr="https://raw.github.com/eoincampbell/combinatorics/master/combinatorics.png" id="694" name="Google Shape;69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9413" y="1996237"/>
            <a:ext cx="19812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raw.github.com/eoincampbell/combinatorics/master/combinatorics.png" id="695" name="Google Shape;69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3763916">
            <a:off x="5431626" y="3007544"/>
            <a:ext cx="1450105" cy="1450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5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1" name="Google Shape;701;p4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Variations</a:t>
            </a:r>
            <a:endParaRPr/>
          </a:p>
        </p:txBody>
      </p:sp>
      <p:pic>
        <p:nvPicPr>
          <p:cNvPr id="702" name="Google Shape;7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4212" y="3852442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55908" y="12954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6412" y="12954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78107" y="1640493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27805" y="1752600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5"/>
          <p:cNvSpPr/>
          <p:nvPr/>
        </p:nvSpPr>
        <p:spPr>
          <a:xfrm>
            <a:off x="4688729" y="1012453"/>
            <a:ext cx="1912695" cy="740147"/>
          </a:xfrm>
          <a:prstGeom prst="wedgeRoundRectCallout">
            <a:avLst>
              <a:gd fmla="val -59876" name="adj1"/>
              <a:gd fmla="val 51016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 enough chairs</a:t>
            </a:r>
            <a:endParaRPr b="1" sz="2400">
              <a:solidFill>
                <a:srgbClr val="F3CC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1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</a:t>
            </a:r>
            <a:endParaRPr/>
          </a:p>
        </p:txBody>
      </p:sp>
      <p:pic>
        <p:nvPicPr>
          <p:cNvPr id="87" name="Google Shape;8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050" y="1718003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0766" y="1835806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5157" y="2401178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0622" y="1068556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30622" y="37338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61824" y="1600200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0"/>
          <p:cNvSpPr/>
          <p:nvPr/>
        </p:nvSpPr>
        <p:spPr>
          <a:xfrm>
            <a:off x="5256212" y="723894"/>
            <a:ext cx="2674695" cy="854453"/>
          </a:xfrm>
          <a:prstGeom prst="wedgeRoundRectCallout">
            <a:avLst>
              <a:gd fmla="val 58697" name="adj1"/>
              <a:gd fmla="val 45597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to order them in </a:t>
            </a:r>
            <a:r>
              <a:rPr b="1" i="0" lang="en-US" sz="2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three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chairs</a:t>
            </a:r>
            <a:endParaRPr b="1" i="0" sz="2400" u="none" cap="none" strike="noStrike">
              <a:solidFill>
                <a:srgbClr val="F3CC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8107" y="1640493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4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4" name="Google Shape;714;p4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Variations</a:t>
            </a:r>
            <a:endParaRPr/>
          </a:p>
        </p:txBody>
      </p:sp>
      <p:pic>
        <p:nvPicPr>
          <p:cNvPr id="715" name="Google Shape;71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7805" y="1752600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6728" y="3776851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8239" y="368449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320" y="1354848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8107" y="1640493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4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5" name="Google Shape;725;p4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Variations</a:t>
            </a:r>
            <a:endParaRPr/>
          </a:p>
        </p:txBody>
      </p:sp>
      <p:pic>
        <p:nvPicPr>
          <p:cNvPr id="726" name="Google Shape;72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7805" y="1752600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0612" y="3817076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6536" y="1298794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320" y="1354848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62726" y="1524000"/>
            <a:ext cx="613286" cy="61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70093" y="1526375"/>
            <a:ext cx="614622" cy="614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8107" y="1640493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8" name="Google Shape;738;p4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Variations</a:t>
            </a:r>
            <a:endParaRPr/>
          </a:p>
        </p:txBody>
      </p:sp>
      <p:pic>
        <p:nvPicPr>
          <p:cNvPr id="739" name="Google Shape;73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7805" y="1752600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4248" y="3802017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338" y="1363617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37526" y="1593742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62726" y="1524000"/>
            <a:ext cx="613286" cy="61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70093" y="1522664"/>
            <a:ext cx="614622" cy="61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61390" y="2346597"/>
            <a:ext cx="589822" cy="5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70093" y="2343674"/>
            <a:ext cx="614622" cy="614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8107" y="1640493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4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3" name="Google Shape;753;p4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Variations</a:t>
            </a:r>
            <a:endParaRPr/>
          </a:p>
        </p:txBody>
      </p:sp>
      <p:pic>
        <p:nvPicPr>
          <p:cNvPr id="754" name="Google Shape;75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7805" y="1752600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9328" y="3741289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859" y="1263228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8082" y="3772462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62726" y="1524000"/>
            <a:ext cx="613286" cy="61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70093" y="1526375"/>
            <a:ext cx="614622" cy="61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61390" y="2346597"/>
            <a:ext cx="589822" cy="5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70093" y="2343674"/>
            <a:ext cx="614622" cy="614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8107" y="1640493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8" name="Google Shape;768;p5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Variations</a:t>
            </a:r>
            <a:endParaRPr/>
          </a:p>
        </p:txBody>
      </p:sp>
      <p:pic>
        <p:nvPicPr>
          <p:cNvPr id="769" name="Google Shape;76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7805" y="1752600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9328" y="3741289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859" y="1263228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6209" y="143441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62726" y="1524000"/>
            <a:ext cx="613286" cy="61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70093" y="1526375"/>
            <a:ext cx="614622" cy="61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68250" y="3128003"/>
            <a:ext cx="613286" cy="61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61390" y="2346597"/>
            <a:ext cx="589822" cy="5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70093" y="2343674"/>
            <a:ext cx="614622" cy="61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662058" y="3121683"/>
            <a:ext cx="614622" cy="614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8107" y="1640493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5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5" name="Google Shape;785;p5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Variations</a:t>
            </a:r>
            <a:endParaRPr/>
          </a:p>
        </p:txBody>
      </p:sp>
      <p:pic>
        <p:nvPicPr>
          <p:cNvPr id="786" name="Google Shape;78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7805" y="1752600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3610" y="15240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424" y="1349907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53575" y="3852442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61390" y="3962400"/>
            <a:ext cx="589822" cy="5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68250" y="3910996"/>
            <a:ext cx="613286" cy="61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662726" y="1524000"/>
            <a:ext cx="613286" cy="61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70093" y="1526375"/>
            <a:ext cx="614622" cy="61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68250" y="3128003"/>
            <a:ext cx="613286" cy="61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61390" y="2346597"/>
            <a:ext cx="589822" cy="5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70093" y="2343674"/>
            <a:ext cx="614622" cy="61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62058" y="3121683"/>
            <a:ext cx="614622" cy="614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8107" y="1640493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5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4" name="Google Shape;804;p5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Variations</a:t>
            </a:r>
            <a:endParaRPr/>
          </a:p>
        </p:txBody>
      </p:sp>
      <p:pic>
        <p:nvPicPr>
          <p:cNvPr id="805" name="Google Shape;80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7805" y="1752600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999" y="1528386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4564" y="38100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45323" y="38367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61390" y="3962400"/>
            <a:ext cx="589822" cy="5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68250" y="3910996"/>
            <a:ext cx="613286" cy="61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662726" y="1524000"/>
            <a:ext cx="613286" cy="61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70093" y="1526375"/>
            <a:ext cx="614622" cy="61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68250" y="3128003"/>
            <a:ext cx="613286" cy="61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61390" y="2346597"/>
            <a:ext cx="589822" cy="5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70093" y="2343674"/>
            <a:ext cx="614622" cy="61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62058" y="3121683"/>
            <a:ext cx="614622" cy="614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8107" y="1640493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5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3" name="Google Shape;823;p5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Variations</a:t>
            </a:r>
            <a:endParaRPr/>
          </a:p>
        </p:txBody>
      </p:sp>
      <p:pic>
        <p:nvPicPr>
          <p:cNvPr id="824" name="Google Shape;82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7805" y="1752600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999" y="1528386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4564" y="38100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3551" y="1493007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48990" y="4636146"/>
            <a:ext cx="614622" cy="61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91714" y="4659480"/>
            <a:ext cx="589822" cy="5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661390" y="3962400"/>
            <a:ext cx="589822" cy="5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68250" y="3910996"/>
            <a:ext cx="613286" cy="61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62726" y="1524000"/>
            <a:ext cx="613286" cy="61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70093" y="1526375"/>
            <a:ext cx="614622" cy="61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68250" y="3128003"/>
            <a:ext cx="613286" cy="61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661390" y="2346597"/>
            <a:ext cx="589822" cy="5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70093" y="2343674"/>
            <a:ext cx="614622" cy="61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62058" y="3121683"/>
            <a:ext cx="614622" cy="614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8107" y="1640493"/>
            <a:ext cx="3577905" cy="357790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5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4" name="Google Shape;844;p5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Variations</a:t>
            </a:r>
            <a:endParaRPr/>
          </a:p>
        </p:txBody>
      </p:sp>
      <p:pic>
        <p:nvPicPr>
          <p:cNvPr id="845" name="Google Shape;84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7805" y="1752600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929" y="143178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61181" y="38100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28212" y="5459786"/>
            <a:ext cx="589822" cy="5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82879" y="1472596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648990" y="4636146"/>
            <a:ext cx="614622" cy="61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91714" y="4659480"/>
            <a:ext cx="589822" cy="5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1390" y="3962400"/>
            <a:ext cx="589822" cy="5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68250" y="3910996"/>
            <a:ext cx="613286" cy="61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62726" y="5423779"/>
            <a:ext cx="613286" cy="61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70093" y="1526375"/>
            <a:ext cx="614622" cy="61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68250" y="3128003"/>
            <a:ext cx="613286" cy="61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61390" y="2346597"/>
            <a:ext cx="589822" cy="58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70093" y="2343674"/>
            <a:ext cx="614622" cy="61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662058" y="3121683"/>
            <a:ext cx="614622" cy="61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62726" y="1524000"/>
            <a:ext cx="613286" cy="613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5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6" name="Google Shape;866;p5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Variations</a:t>
            </a:r>
            <a:endParaRPr/>
          </a:p>
        </p:txBody>
      </p:sp>
      <p:graphicFrame>
        <p:nvGraphicFramePr>
          <p:cNvPr id="867" name="Google Shape;867;p55"/>
          <p:cNvGraphicFramePr/>
          <p:nvPr/>
        </p:nvGraphicFramePr>
        <p:xfrm>
          <a:off x="1676919" y="3124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68" name="Google Shape;868;p55"/>
          <p:cNvGraphicFramePr/>
          <p:nvPr/>
        </p:nvGraphicFramePr>
        <p:xfrm>
          <a:off x="5486919" y="3124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B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69" name="Google Shape;869;p55"/>
          <p:cNvGraphicFramePr/>
          <p:nvPr/>
        </p:nvGraphicFramePr>
        <p:xfrm>
          <a:off x="9278584" y="3124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70" name="Google Shape;870;p55"/>
          <p:cNvSpPr txBox="1"/>
          <p:nvPr/>
        </p:nvSpPr>
        <p:spPr>
          <a:xfrm>
            <a:off x="836612" y="1385840"/>
            <a:ext cx="690881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all possible ways int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k slots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Pick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each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item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only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once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</a:t>
            </a:r>
            <a:endParaRPr/>
          </a:p>
        </p:txBody>
      </p:sp>
      <p:pic>
        <p:nvPicPr>
          <p:cNvPr id="100" name="Google Shape;10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0622" y="1068556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0622" y="37338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0050" y="1718003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0766" y="1835806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61824" y="1600200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30188" y="1246706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1"/>
          <p:cNvSpPr/>
          <p:nvPr/>
        </p:nvSpPr>
        <p:spPr>
          <a:xfrm>
            <a:off x="5256212" y="723894"/>
            <a:ext cx="2674695" cy="854453"/>
          </a:xfrm>
          <a:prstGeom prst="wedgeRoundRectCallout">
            <a:avLst>
              <a:gd fmla="val 58697" name="adj1"/>
              <a:gd fmla="val 45597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to order them in </a:t>
            </a:r>
            <a:r>
              <a:rPr b="1" i="0" lang="en-US" sz="2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two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chairs</a:t>
            </a:r>
            <a:endParaRPr b="1" i="0" sz="2400" u="none" cap="none" strike="noStrike">
              <a:solidFill>
                <a:srgbClr val="F3CC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6" name="Google Shape;876;p5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Variations</a:t>
            </a:r>
            <a:endParaRPr/>
          </a:p>
        </p:txBody>
      </p:sp>
      <p:graphicFrame>
        <p:nvGraphicFramePr>
          <p:cNvPr id="877" name="Google Shape;877;p56"/>
          <p:cNvGraphicFramePr/>
          <p:nvPr/>
        </p:nvGraphicFramePr>
        <p:xfrm>
          <a:off x="1680055" y="313818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78" name="Google Shape;878;p56"/>
          <p:cNvGraphicFramePr/>
          <p:nvPr/>
        </p:nvGraphicFramePr>
        <p:xfrm>
          <a:off x="5490055" y="313818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B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79" name="Google Shape;879;p56"/>
          <p:cNvGraphicFramePr/>
          <p:nvPr/>
        </p:nvGraphicFramePr>
        <p:xfrm>
          <a:off x="9281720" y="313818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80" name="Google Shape;880;p56"/>
          <p:cNvGraphicFramePr/>
          <p:nvPr/>
        </p:nvGraphicFramePr>
        <p:xfrm>
          <a:off x="918055" y="420498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81" name="Google Shape;881;p56"/>
          <p:cNvGraphicFramePr/>
          <p:nvPr/>
        </p:nvGraphicFramePr>
        <p:xfrm>
          <a:off x="2652547" y="420498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82" name="Google Shape;882;p56"/>
          <p:cNvGraphicFramePr/>
          <p:nvPr/>
        </p:nvGraphicFramePr>
        <p:xfrm>
          <a:off x="4822363" y="420498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83" name="Google Shape;883;p56"/>
          <p:cNvGraphicFramePr/>
          <p:nvPr/>
        </p:nvGraphicFramePr>
        <p:xfrm>
          <a:off x="6556855" y="420498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84" name="Google Shape;884;p56"/>
          <p:cNvGraphicFramePr/>
          <p:nvPr/>
        </p:nvGraphicFramePr>
        <p:xfrm>
          <a:off x="8519720" y="420498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85" name="Google Shape;885;p56"/>
          <p:cNvGraphicFramePr/>
          <p:nvPr/>
        </p:nvGraphicFramePr>
        <p:xfrm>
          <a:off x="10254212" y="420498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86" name="Google Shape;886;p56"/>
          <p:cNvCxnSpPr/>
          <p:nvPr/>
        </p:nvCxnSpPr>
        <p:spPr>
          <a:xfrm flipH="1">
            <a:off x="1352769" y="3595383"/>
            <a:ext cx="8688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87" name="Google Shape;887;p56"/>
          <p:cNvCxnSpPr/>
          <p:nvPr/>
        </p:nvCxnSpPr>
        <p:spPr>
          <a:xfrm>
            <a:off x="2221569" y="3595383"/>
            <a:ext cx="8658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88" name="Google Shape;888;p56"/>
          <p:cNvCxnSpPr/>
          <p:nvPr/>
        </p:nvCxnSpPr>
        <p:spPr>
          <a:xfrm flipH="1">
            <a:off x="5256969" y="3595383"/>
            <a:ext cx="7746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89" name="Google Shape;889;p56"/>
          <p:cNvCxnSpPr/>
          <p:nvPr/>
        </p:nvCxnSpPr>
        <p:spPr>
          <a:xfrm>
            <a:off x="6031569" y="3595383"/>
            <a:ext cx="9600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90" name="Google Shape;890;p56"/>
          <p:cNvCxnSpPr/>
          <p:nvPr/>
        </p:nvCxnSpPr>
        <p:spPr>
          <a:xfrm flipH="1">
            <a:off x="8954434" y="3595383"/>
            <a:ext cx="8688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91" name="Google Shape;891;p56"/>
          <p:cNvCxnSpPr/>
          <p:nvPr/>
        </p:nvCxnSpPr>
        <p:spPr>
          <a:xfrm>
            <a:off x="9823234" y="3595383"/>
            <a:ext cx="8658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92" name="Google Shape;892;p56"/>
          <p:cNvSpPr txBox="1"/>
          <p:nvPr/>
        </p:nvSpPr>
        <p:spPr>
          <a:xfrm>
            <a:off x="836612" y="1385840"/>
            <a:ext cx="690881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all possible ways int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k slots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Pick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each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item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only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once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57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Generates all possible </a:t>
            </a:r>
            <a:r>
              <a:rPr b="1" lang="en-US">
                <a:solidFill>
                  <a:srgbClr val="F3CC5F"/>
                </a:solidFill>
              </a:rPr>
              <a:t>variations of k</a:t>
            </a:r>
            <a:r>
              <a:rPr lang="en-US"/>
              <a:t> from a set of elements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You can </a:t>
            </a:r>
            <a:r>
              <a:rPr b="1" lang="en-US" sz="3200">
                <a:solidFill>
                  <a:srgbClr val="F3CC5F"/>
                </a:solidFill>
              </a:rPr>
              <a:t>pick </a:t>
            </a:r>
            <a:r>
              <a:rPr lang="en-US" sz="3200"/>
              <a:t>an </a:t>
            </a:r>
            <a:r>
              <a:rPr b="1" lang="en-US" sz="3200">
                <a:solidFill>
                  <a:srgbClr val="F3CC5F"/>
                </a:solidFill>
              </a:rPr>
              <a:t>item once</a:t>
            </a:r>
            <a:endParaRPr b="1" sz="2800">
              <a:solidFill>
                <a:srgbClr val="F3CC5F"/>
              </a:solidFill>
            </a:endParaRPr>
          </a:p>
          <a:p>
            <a:pPr indent="-6904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sp>
        <p:nvSpPr>
          <p:cNvPr id="898" name="Google Shape;898;p5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9" name="Google Shape;899;p5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Problem: Generate Variations</a:t>
            </a:r>
            <a:endParaRPr/>
          </a:p>
        </p:txBody>
      </p:sp>
      <p:sp>
        <p:nvSpPr>
          <p:cNvPr id="900" name="Google Shape;900;p57"/>
          <p:cNvSpPr/>
          <p:nvPr/>
        </p:nvSpPr>
        <p:spPr>
          <a:xfrm>
            <a:off x="3579812" y="3084650"/>
            <a:ext cx="2743200" cy="2308324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 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B 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B 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 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 B</a:t>
            </a:r>
            <a:endParaRPr/>
          </a:p>
        </p:txBody>
      </p:sp>
      <p:sp>
        <p:nvSpPr>
          <p:cNvPr id="901" name="Google Shape;901;p57"/>
          <p:cNvSpPr txBox="1"/>
          <p:nvPr/>
        </p:nvSpPr>
        <p:spPr>
          <a:xfrm>
            <a:off x="1346214" y="3236151"/>
            <a:ext cx="1219200" cy="956773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 B 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902" name="Google Shape;902;p57"/>
          <p:cNvSpPr/>
          <p:nvPr/>
        </p:nvSpPr>
        <p:spPr>
          <a:xfrm>
            <a:off x="2883368" y="3288419"/>
            <a:ext cx="378490" cy="4829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3" name="Google Shape;90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7412" y="3352800"/>
            <a:ext cx="3706902" cy="7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58"/>
          <p:cNvSpPr txBox="1"/>
          <p:nvPr/>
        </p:nvSpPr>
        <p:spPr>
          <a:xfrm>
            <a:off x="660412" y="1151125"/>
            <a:ext cx="11125200" cy="5243400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public static void Gen(int index)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if (index &gt;= k)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Console.WriteLine(string.Join(" ", vari));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else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for (int i = 0; i &lt; elements.Length; i++)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if (!used[i])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used[i] = true;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vari[index] = elements[i];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Gen(index + 1);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  used[i] = false;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909" name="Google Shape;909;p5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0" name="Google Shape;910;p5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Generating Variations</a:t>
            </a:r>
            <a:endParaRPr/>
          </a:p>
        </p:txBody>
      </p:sp>
      <p:sp>
        <p:nvSpPr>
          <p:cNvPr id="911" name="Google Shape;911;p58"/>
          <p:cNvSpPr txBox="1"/>
          <p:nvPr/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t/>
            </a:r>
            <a:endParaRPr b="1" sz="4000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58"/>
          <p:cNvSpPr txBox="1"/>
          <p:nvPr/>
        </p:nvSpPr>
        <p:spPr>
          <a:xfrm>
            <a:off x="6551612" y="4694500"/>
            <a:ext cx="5105400" cy="1695437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80000" spcFirstLastPara="1" rIns="180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elements = new int[n];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vari = new int[k]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used = new bool[n];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Permute(0);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8" name="Google Shape;918;p5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Variations Count</a:t>
            </a:r>
            <a:endParaRPr/>
          </a:p>
        </p:txBody>
      </p:sp>
      <p:graphicFrame>
        <p:nvGraphicFramePr>
          <p:cNvPr id="919" name="Google Shape;919;p59"/>
          <p:cNvGraphicFramePr/>
          <p:nvPr/>
        </p:nvGraphicFramePr>
        <p:xfrm>
          <a:off x="4747156" y="2743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70175"/>
                <a:gridCol w="470175"/>
                <a:gridCol w="470175"/>
                <a:gridCol w="470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B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20" name="Google Shape;920;p59"/>
          <p:cNvSpPr txBox="1"/>
          <p:nvPr/>
        </p:nvSpPr>
        <p:spPr>
          <a:xfrm>
            <a:off x="836612" y="1385840"/>
            <a:ext cx="725717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Order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two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from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all possible ways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many ways are there?</a:t>
            </a:r>
            <a:endParaRPr/>
          </a:p>
        </p:txBody>
      </p:sp>
      <p:sp>
        <p:nvSpPr>
          <p:cNvPr id="921" name="Google Shape;921;p59"/>
          <p:cNvSpPr/>
          <p:nvPr/>
        </p:nvSpPr>
        <p:spPr>
          <a:xfrm>
            <a:off x="7542212" y="4648200"/>
            <a:ext cx="2830997" cy="427226"/>
          </a:xfrm>
          <a:prstGeom prst="wedgeRoundRectCallout">
            <a:avLst>
              <a:gd fmla="val -57014" name="adj1"/>
              <a:gd fmla="val -460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 different ways</a:t>
            </a:r>
            <a:endParaRPr b="1" sz="2400">
              <a:solidFill>
                <a:srgbClr val="F3CC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2" name="Google Shape;922;p59"/>
          <p:cNvSpPr/>
          <p:nvPr/>
        </p:nvSpPr>
        <p:spPr>
          <a:xfrm>
            <a:off x="4570412" y="4343400"/>
            <a:ext cx="3448876" cy="12006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1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aphicFrame>
        <p:nvGraphicFramePr>
          <p:cNvPr id="923" name="Google Shape;923;p59"/>
          <p:cNvGraphicFramePr/>
          <p:nvPr/>
        </p:nvGraphicFramePr>
        <p:xfrm>
          <a:off x="5163784" y="360365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24" name="Google Shape;924;p59"/>
          <p:cNvSpPr txBox="1"/>
          <p:nvPr/>
        </p:nvSpPr>
        <p:spPr>
          <a:xfrm>
            <a:off x="5252369" y="3570643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925" name="Google Shape;925;p59"/>
          <p:cNvSpPr txBox="1"/>
          <p:nvPr/>
        </p:nvSpPr>
        <p:spPr>
          <a:xfrm>
            <a:off x="5784315" y="3570643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926" name="Google Shape;926;p59"/>
          <p:cNvSpPr/>
          <p:nvPr/>
        </p:nvSpPr>
        <p:spPr>
          <a:xfrm>
            <a:off x="6640692" y="3661184"/>
            <a:ext cx="1600200" cy="427226"/>
          </a:xfrm>
          <a:prstGeom prst="wedgeRoundRectCallout">
            <a:avLst>
              <a:gd fmla="val -60631" name="adj1"/>
              <a:gd fmla="val -3169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Multiply</a:t>
            </a:r>
            <a:endParaRPr b="1" sz="2400">
              <a:solidFill>
                <a:srgbClr val="F3CC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6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2" name="Google Shape;932;p6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Variations with Repetitions</a:t>
            </a:r>
            <a:endParaRPr/>
          </a:p>
        </p:txBody>
      </p:sp>
      <p:sp>
        <p:nvSpPr>
          <p:cNvPr id="933" name="Google Shape;933;p60"/>
          <p:cNvSpPr txBox="1"/>
          <p:nvPr/>
        </p:nvSpPr>
        <p:spPr>
          <a:xfrm>
            <a:off x="836612" y="1385840"/>
            <a:ext cx="709444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all possible ways into k slots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can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pick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 item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multiple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times</a:t>
            </a:r>
            <a:endParaRPr/>
          </a:p>
        </p:txBody>
      </p:sp>
      <p:graphicFrame>
        <p:nvGraphicFramePr>
          <p:cNvPr id="934" name="Google Shape;934;p60"/>
          <p:cNvGraphicFramePr/>
          <p:nvPr/>
        </p:nvGraphicFramePr>
        <p:xfrm>
          <a:off x="1674812" y="3200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35" name="Google Shape;935;p60"/>
          <p:cNvGraphicFramePr/>
          <p:nvPr/>
        </p:nvGraphicFramePr>
        <p:xfrm>
          <a:off x="5484812" y="3200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B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36" name="Google Shape;936;p60"/>
          <p:cNvGraphicFramePr/>
          <p:nvPr/>
        </p:nvGraphicFramePr>
        <p:xfrm>
          <a:off x="9276477" y="3200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37" name="Google Shape;937;p60"/>
          <p:cNvGraphicFramePr/>
          <p:nvPr/>
        </p:nvGraphicFramePr>
        <p:xfrm>
          <a:off x="912812" y="4267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38" name="Google Shape;938;p60"/>
          <p:cNvGraphicFramePr/>
          <p:nvPr/>
        </p:nvGraphicFramePr>
        <p:xfrm>
          <a:off x="2647304" y="4267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39" name="Google Shape;939;p60"/>
          <p:cNvGraphicFramePr/>
          <p:nvPr/>
        </p:nvGraphicFramePr>
        <p:xfrm>
          <a:off x="4817120" y="4267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40" name="Google Shape;940;p60"/>
          <p:cNvGraphicFramePr/>
          <p:nvPr/>
        </p:nvGraphicFramePr>
        <p:xfrm>
          <a:off x="6551612" y="4267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41" name="Google Shape;941;p60"/>
          <p:cNvGraphicFramePr/>
          <p:nvPr/>
        </p:nvGraphicFramePr>
        <p:xfrm>
          <a:off x="8514477" y="4267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42" name="Google Shape;942;p60"/>
          <p:cNvGraphicFramePr/>
          <p:nvPr/>
        </p:nvGraphicFramePr>
        <p:xfrm>
          <a:off x="10248969" y="4267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43" name="Google Shape;943;p60"/>
          <p:cNvCxnSpPr/>
          <p:nvPr/>
        </p:nvCxnSpPr>
        <p:spPr>
          <a:xfrm flipH="1">
            <a:off x="1347526" y="3657600"/>
            <a:ext cx="8688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4" name="Google Shape;944;p60"/>
          <p:cNvCxnSpPr/>
          <p:nvPr/>
        </p:nvCxnSpPr>
        <p:spPr>
          <a:xfrm>
            <a:off x="2216326" y="3657600"/>
            <a:ext cx="8658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5" name="Google Shape;945;p60"/>
          <p:cNvCxnSpPr/>
          <p:nvPr/>
        </p:nvCxnSpPr>
        <p:spPr>
          <a:xfrm flipH="1">
            <a:off x="5251726" y="3657600"/>
            <a:ext cx="7746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6" name="Google Shape;946;p60"/>
          <p:cNvCxnSpPr/>
          <p:nvPr/>
        </p:nvCxnSpPr>
        <p:spPr>
          <a:xfrm>
            <a:off x="6026326" y="3657600"/>
            <a:ext cx="9600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7" name="Google Shape;947;p60"/>
          <p:cNvCxnSpPr/>
          <p:nvPr/>
        </p:nvCxnSpPr>
        <p:spPr>
          <a:xfrm flipH="1">
            <a:off x="8949191" y="3657600"/>
            <a:ext cx="8688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8" name="Google Shape;948;p60"/>
          <p:cNvCxnSpPr/>
          <p:nvPr/>
        </p:nvCxnSpPr>
        <p:spPr>
          <a:xfrm>
            <a:off x="9817991" y="3657600"/>
            <a:ext cx="8658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949" name="Google Shape;949;p60"/>
          <p:cNvGraphicFramePr/>
          <p:nvPr/>
        </p:nvGraphicFramePr>
        <p:xfrm>
          <a:off x="1772214" y="50109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50" name="Google Shape;950;p60"/>
          <p:cNvCxnSpPr/>
          <p:nvPr/>
        </p:nvCxnSpPr>
        <p:spPr>
          <a:xfrm flipH="1">
            <a:off x="2207026" y="3657600"/>
            <a:ext cx="9300" cy="13533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951" name="Google Shape;951;p60"/>
          <p:cNvGraphicFramePr/>
          <p:nvPr/>
        </p:nvGraphicFramePr>
        <p:xfrm>
          <a:off x="5578191" y="50109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52" name="Google Shape;952;p60"/>
          <p:cNvCxnSpPr/>
          <p:nvPr/>
        </p:nvCxnSpPr>
        <p:spPr>
          <a:xfrm flipH="1">
            <a:off x="6012826" y="3657600"/>
            <a:ext cx="13500" cy="13533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953" name="Google Shape;953;p60"/>
          <p:cNvGraphicFramePr/>
          <p:nvPr/>
        </p:nvGraphicFramePr>
        <p:xfrm>
          <a:off x="9378770" y="50109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54" name="Google Shape;954;p60"/>
          <p:cNvCxnSpPr/>
          <p:nvPr/>
        </p:nvCxnSpPr>
        <p:spPr>
          <a:xfrm flipH="1">
            <a:off x="9813491" y="3657600"/>
            <a:ext cx="4500" cy="13533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1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Generates all possible </a:t>
            </a:r>
            <a:r>
              <a:rPr b="1" lang="en-US">
                <a:solidFill>
                  <a:srgbClr val="F3CC5F"/>
                </a:solidFill>
              </a:rPr>
              <a:t>variations</a:t>
            </a:r>
            <a:r>
              <a:rPr lang="en-US"/>
              <a:t> of a given elements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You can </a:t>
            </a:r>
            <a:r>
              <a:rPr b="1" lang="en-US">
                <a:solidFill>
                  <a:srgbClr val="F3CC5F"/>
                </a:solidFill>
              </a:rPr>
              <a:t>pick</a:t>
            </a:r>
            <a:r>
              <a:rPr lang="en-US"/>
              <a:t> an </a:t>
            </a:r>
            <a:r>
              <a:rPr b="1" lang="en-US">
                <a:solidFill>
                  <a:srgbClr val="F3CC5F"/>
                </a:solidFill>
              </a:rPr>
              <a:t>item multiple times</a:t>
            </a:r>
            <a:endParaRPr/>
          </a:p>
          <a:p>
            <a:pPr indent="-6904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sp>
        <p:nvSpPr>
          <p:cNvPr id="960" name="Google Shape;960;p6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1" name="Google Shape;961;p6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Problem: Generate Variations with Reps</a:t>
            </a:r>
            <a:endParaRPr/>
          </a:p>
        </p:txBody>
      </p:sp>
      <p:sp>
        <p:nvSpPr>
          <p:cNvPr id="962" name="Google Shape;962;p61"/>
          <p:cNvSpPr/>
          <p:nvPr/>
        </p:nvSpPr>
        <p:spPr>
          <a:xfrm>
            <a:off x="3579812" y="2930328"/>
            <a:ext cx="2743200" cy="3416320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 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 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B A</a:t>
            </a:r>
            <a:b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B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B 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 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 B</a:t>
            </a:r>
            <a:b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 C</a:t>
            </a:r>
            <a:endParaRPr/>
          </a:p>
        </p:txBody>
      </p:sp>
      <p:sp>
        <p:nvSpPr>
          <p:cNvPr id="963" name="Google Shape;963;p61"/>
          <p:cNvSpPr txBox="1"/>
          <p:nvPr/>
        </p:nvSpPr>
        <p:spPr>
          <a:xfrm>
            <a:off x="1346214" y="3081829"/>
            <a:ext cx="1219200" cy="956773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 B 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964" name="Google Shape;964;p61"/>
          <p:cNvSpPr/>
          <p:nvPr/>
        </p:nvSpPr>
        <p:spPr>
          <a:xfrm>
            <a:off x="2883368" y="3134097"/>
            <a:ext cx="378490" cy="4829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5" name="Google Shape;96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0212" y="5027275"/>
            <a:ext cx="4568433" cy="1037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2"/>
          <p:cNvSpPr txBox="1"/>
          <p:nvPr/>
        </p:nvSpPr>
        <p:spPr>
          <a:xfrm>
            <a:off x="531812" y="1524000"/>
            <a:ext cx="11125200" cy="4504686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public static void Gen(int index)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if (index &gt;= k)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Console.WriteLine(string.Join(" ", variation));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else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for (int i = 0; i &lt; n; i++)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variation[index] = elements[i];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Gen(index + 1);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971" name="Google Shape;971;p6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2" name="Google Shape;972;p6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Generating Permutations</a:t>
            </a:r>
            <a:endParaRPr/>
          </a:p>
        </p:txBody>
      </p:sp>
      <p:sp>
        <p:nvSpPr>
          <p:cNvPr id="973" name="Google Shape;973;p62"/>
          <p:cNvSpPr txBox="1"/>
          <p:nvPr/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t/>
            </a:r>
            <a:endParaRPr b="1" sz="4000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62"/>
          <p:cNvSpPr txBox="1"/>
          <p:nvPr/>
        </p:nvSpPr>
        <p:spPr>
          <a:xfrm>
            <a:off x="7389812" y="4706075"/>
            <a:ext cx="4267200" cy="1326105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80000" spcFirstLastPara="1" rIns="180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elements = new int[n];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variation = new int[k]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Permute(0);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0" name="Google Shape;980;p6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Variations with Reps: Iterative Algorithm</a:t>
            </a:r>
            <a:endParaRPr/>
          </a:p>
        </p:txBody>
      </p:sp>
      <p:graphicFrame>
        <p:nvGraphicFramePr>
          <p:cNvPr id="981" name="Google Shape;981;p63"/>
          <p:cNvGraphicFramePr/>
          <p:nvPr/>
        </p:nvGraphicFramePr>
        <p:xfrm>
          <a:off x="3579812" y="28207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{98C1C220-8CEE-46CC-8FEB-A469A5A607CF}</a:tableStyleId>
              </a:tblPr>
              <a:tblGrid>
                <a:gridCol w="417975"/>
                <a:gridCol w="419425"/>
              </a:tblGrid>
              <a:tr h="3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cxnSp>
        <p:nvCxnSpPr>
          <p:cNvPr id="982" name="Google Shape;982;p63"/>
          <p:cNvCxnSpPr/>
          <p:nvPr/>
        </p:nvCxnSpPr>
        <p:spPr>
          <a:xfrm>
            <a:off x="4207502" y="3424530"/>
            <a:ext cx="0" cy="34542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83" name="Google Shape;983;p63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Generating the variations for </a:t>
            </a:r>
            <a:r>
              <a:rPr i="1" lang="en-US">
                <a:solidFill>
                  <a:srgbClr val="F3CC5F"/>
                </a:solidFill>
              </a:rPr>
              <a:t>n</a:t>
            </a:r>
            <a:r>
              <a:rPr lang="en-US"/>
              <a:t> = 3 and </a:t>
            </a:r>
            <a:r>
              <a:rPr i="1" lang="en-US">
                <a:solidFill>
                  <a:srgbClr val="F3CC5F"/>
                </a:solidFill>
              </a:rPr>
              <a:t>k</a:t>
            </a:r>
            <a:r>
              <a:rPr lang="en-US"/>
              <a:t> = 2</a:t>
            </a:r>
            <a:endParaRPr/>
          </a:p>
        </p:txBody>
      </p:sp>
      <p:graphicFrame>
        <p:nvGraphicFramePr>
          <p:cNvPr id="984" name="Google Shape;984;p63"/>
          <p:cNvGraphicFramePr/>
          <p:nvPr/>
        </p:nvGraphicFramePr>
        <p:xfrm>
          <a:off x="3579812" y="39256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{98C1C220-8CEE-46CC-8FEB-A469A5A607CF}</a:tableStyleId>
              </a:tblPr>
              <a:tblGrid>
                <a:gridCol w="417975"/>
                <a:gridCol w="419425"/>
              </a:tblGrid>
              <a:tr h="3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5" name="Google Shape;985;p63"/>
          <p:cNvGraphicFramePr/>
          <p:nvPr/>
        </p:nvGraphicFramePr>
        <p:xfrm>
          <a:off x="3579812" y="50181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{98C1C220-8CEE-46CC-8FEB-A469A5A607CF}</a:tableStyleId>
              </a:tblPr>
              <a:tblGrid>
                <a:gridCol w="417975"/>
                <a:gridCol w="419425"/>
              </a:tblGrid>
              <a:tr h="3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cxnSp>
        <p:nvCxnSpPr>
          <p:cNvPr id="986" name="Google Shape;986;p63"/>
          <p:cNvCxnSpPr/>
          <p:nvPr/>
        </p:nvCxnSpPr>
        <p:spPr>
          <a:xfrm>
            <a:off x="4207502" y="4549246"/>
            <a:ext cx="0" cy="34542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987" name="Google Shape;987;p63"/>
          <p:cNvGraphicFramePr/>
          <p:nvPr/>
        </p:nvGraphicFramePr>
        <p:xfrm>
          <a:off x="5472218" y="28115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{98C1C220-8CEE-46CC-8FEB-A469A5A607CF}</a:tableStyleId>
              </a:tblPr>
              <a:tblGrid>
                <a:gridCol w="417975"/>
                <a:gridCol w="419425"/>
              </a:tblGrid>
              <a:tr h="3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cxnSp>
        <p:nvCxnSpPr>
          <p:cNvPr id="988" name="Google Shape;988;p63"/>
          <p:cNvCxnSpPr/>
          <p:nvPr/>
        </p:nvCxnSpPr>
        <p:spPr>
          <a:xfrm>
            <a:off x="6099908" y="2342697"/>
            <a:ext cx="0" cy="34542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989" name="Google Shape;989;p63"/>
          <p:cNvGraphicFramePr/>
          <p:nvPr/>
        </p:nvGraphicFramePr>
        <p:xfrm>
          <a:off x="5472218" y="39256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{98C1C220-8CEE-46CC-8FEB-A469A5A607CF}</a:tableStyleId>
              </a:tblPr>
              <a:tblGrid>
                <a:gridCol w="417975"/>
                <a:gridCol w="419425"/>
              </a:tblGrid>
              <a:tr h="3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cxnSp>
        <p:nvCxnSpPr>
          <p:cNvPr id="990" name="Google Shape;990;p63"/>
          <p:cNvCxnSpPr/>
          <p:nvPr/>
        </p:nvCxnSpPr>
        <p:spPr>
          <a:xfrm>
            <a:off x="6099908" y="3456813"/>
            <a:ext cx="0" cy="34542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991" name="Google Shape;991;p63"/>
          <p:cNvGraphicFramePr/>
          <p:nvPr/>
        </p:nvGraphicFramePr>
        <p:xfrm>
          <a:off x="5472218" y="50142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{98C1C220-8CEE-46CC-8FEB-A469A5A607CF}</a:tableStyleId>
              </a:tblPr>
              <a:tblGrid>
                <a:gridCol w="417975"/>
                <a:gridCol w="419425"/>
              </a:tblGrid>
              <a:tr h="3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cxnSp>
        <p:nvCxnSpPr>
          <p:cNvPr id="992" name="Google Shape;992;p63"/>
          <p:cNvCxnSpPr/>
          <p:nvPr/>
        </p:nvCxnSpPr>
        <p:spPr>
          <a:xfrm>
            <a:off x="6099908" y="4545398"/>
            <a:ext cx="0" cy="34542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993" name="Google Shape;993;p63"/>
          <p:cNvGraphicFramePr/>
          <p:nvPr/>
        </p:nvGraphicFramePr>
        <p:xfrm>
          <a:off x="7530047" y="28115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{98C1C220-8CEE-46CC-8FEB-A469A5A607CF}</a:tableStyleId>
              </a:tblPr>
              <a:tblGrid>
                <a:gridCol w="417975"/>
                <a:gridCol w="419425"/>
              </a:tblGrid>
              <a:tr h="3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cxnSp>
        <p:nvCxnSpPr>
          <p:cNvPr id="994" name="Google Shape;994;p63"/>
          <p:cNvCxnSpPr/>
          <p:nvPr/>
        </p:nvCxnSpPr>
        <p:spPr>
          <a:xfrm>
            <a:off x="8157737" y="2342697"/>
            <a:ext cx="0" cy="34542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995" name="Google Shape;995;p63"/>
          <p:cNvGraphicFramePr/>
          <p:nvPr/>
        </p:nvGraphicFramePr>
        <p:xfrm>
          <a:off x="7530047" y="392569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{98C1C220-8CEE-46CC-8FEB-A469A5A607CF}</a:tableStyleId>
              </a:tblPr>
              <a:tblGrid>
                <a:gridCol w="417975"/>
                <a:gridCol w="419425"/>
              </a:tblGrid>
              <a:tr h="3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cxnSp>
        <p:nvCxnSpPr>
          <p:cNvPr id="996" name="Google Shape;996;p63"/>
          <p:cNvCxnSpPr/>
          <p:nvPr/>
        </p:nvCxnSpPr>
        <p:spPr>
          <a:xfrm>
            <a:off x="8157737" y="3456813"/>
            <a:ext cx="0" cy="34542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997" name="Google Shape;997;p63"/>
          <p:cNvGraphicFramePr/>
          <p:nvPr/>
        </p:nvGraphicFramePr>
        <p:xfrm>
          <a:off x="7530047" y="50142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{98C1C220-8CEE-46CC-8FEB-A469A5A607CF}</a:tableStyleId>
              </a:tblPr>
              <a:tblGrid>
                <a:gridCol w="417975"/>
                <a:gridCol w="419425"/>
              </a:tblGrid>
              <a:tr h="3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cxnSp>
        <p:nvCxnSpPr>
          <p:cNvPr id="998" name="Google Shape;998;p63"/>
          <p:cNvCxnSpPr/>
          <p:nvPr/>
        </p:nvCxnSpPr>
        <p:spPr>
          <a:xfrm>
            <a:off x="8157737" y="4545398"/>
            <a:ext cx="0" cy="34542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99" name="Google Shape;999;p63"/>
          <p:cNvCxnSpPr/>
          <p:nvPr/>
        </p:nvCxnSpPr>
        <p:spPr>
          <a:xfrm>
            <a:off x="5700818" y="2342697"/>
            <a:ext cx="0" cy="34542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00" name="Google Shape;1000;p63"/>
          <p:cNvCxnSpPr/>
          <p:nvPr/>
        </p:nvCxnSpPr>
        <p:spPr>
          <a:xfrm>
            <a:off x="7758218" y="2342697"/>
            <a:ext cx="0" cy="34542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64"/>
          <p:cNvSpPr txBox="1"/>
          <p:nvPr/>
        </p:nvSpPr>
        <p:spPr>
          <a:xfrm>
            <a:off x="622290" y="1266372"/>
            <a:ext cx="10898663" cy="5059847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0" spcFirstLastPara="1" rIns="180000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while (true)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Print(arr);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int index = k - 1;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while (index &gt;= 0 &amp;&amp; arr[index] == n-1)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index--;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if (index &lt; 0)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break;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arr[index]++;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for (int i = index + 1; i &lt; k; i++)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arr[i] = 0;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006" name="Google Shape;1006;p6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7" name="Google Shape;1007;p6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Variations with Reps: Iterative Algorithm</a:t>
            </a:r>
            <a:endParaRPr/>
          </a:p>
        </p:txBody>
      </p:sp>
      <p:sp>
        <p:nvSpPr>
          <p:cNvPr id="1008" name="Google Shape;1008;p64"/>
          <p:cNvSpPr txBox="1"/>
          <p:nvPr/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t/>
            </a:r>
            <a:endParaRPr b="1" sz="4000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64"/>
          <p:cNvSpPr txBox="1"/>
          <p:nvPr/>
        </p:nvSpPr>
        <p:spPr>
          <a:xfrm>
            <a:off x="7085011" y="1266372"/>
            <a:ext cx="4435941" cy="1501950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0" spcFirstLastPara="1" rIns="180000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int n = 5;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int k = 3;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int[] arr = new int[k];</a:t>
            </a:r>
            <a:endParaRPr b="1"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0" name="Google Shape;1010;p64"/>
          <p:cNvSpPr txBox="1"/>
          <p:nvPr/>
        </p:nvSpPr>
        <p:spPr>
          <a:xfrm>
            <a:off x="9523412" y="3925562"/>
            <a:ext cx="1997540" cy="2400657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0000" spcFirstLastPara="1" rIns="18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(0, 0, 0)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(0, 0, 1)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(4, 4, 2)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(4, 4, 3)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(4, 4, 4)</a:t>
            </a:r>
            <a:endParaRPr b="1" sz="24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65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6" name="Google Shape;1016;p6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Variations Count</a:t>
            </a:r>
            <a:endParaRPr/>
          </a:p>
        </p:txBody>
      </p:sp>
      <p:graphicFrame>
        <p:nvGraphicFramePr>
          <p:cNvPr id="1017" name="Google Shape;1017;p65"/>
          <p:cNvGraphicFramePr/>
          <p:nvPr/>
        </p:nvGraphicFramePr>
        <p:xfrm>
          <a:off x="4747156" y="2743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70175"/>
                <a:gridCol w="470175"/>
                <a:gridCol w="470175"/>
                <a:gridCol w="470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B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18" name="Google Shape;1018;p65"/>
          <p:cNvSpPr txBox="1"/>
          <p:nvPr/>
        </p:nvSpPr>
        <p:spPr>
          <a:xfrm>
            <a:off x="836612" y="1385840"/>
            <a:ext cx="725717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Order two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from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all possible ways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many ways are there?</a:t>
            </a:r>
            <a:endParaRPr/>
          </a:p>
        </p:txBody>
      </p:sp>
      <p:sp>
        <p:nvSpPr>
          <p:cNvPr id="1019" name="Google Shape;1019;p65"/>
          <p:cNvSpPr/>
          <p:nvPr/>
        </p:nvSpPr>
        <p:spPr>
          <a:xfrm>
            <a:off x="7008812" y="4495800"/>
            <a:ext cx="2830997" cy="427226"/>
          </a:xfrm>
          <a:prstGeom prst="wedgeRoundRectCallout">
            <a:avLst>
              <a:gd fmla="val -57014" name="adj1"/>
              <a:gd fmla="val -460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 different ways</a:t>
            </a:r>
            <a:endParaRPr b="1" sz="2400">
              <a:solidFill>
                <a:srgbClr val="F3CC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0" name="Google Shape;1020;p65"/>
          <p:cNvSpPr/>
          <p:nvPr/>
        </p:nvSpPr>
        <p:spPr>
          <a:xfrm>
            <a:off x="4875212" y="4343400"/>
            <a:ext cx="1905000" cy="76944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6507" l="0" r="0" t="-1666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aphicFrame>
        <p:nvGraphicFramePr>
          <p:cNvPr id="1021" name="Google Shape;1021;p65"/>
          <p:cNvGraphicFramePr/>
          <p:nvPr/>
        </p:nvGraphicFramePr>
        <p:xfrm>
          <a:off x="5163784" y="360365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22" name="Google Shape;1022;p65"/>
          <p:cNvSpPr txBox="1"/>
          <p:nvPr/>
        </p:nvSpPr>
        <p:spPr>
          <a:xfrm>
            <a:off x="5252369" y="3570643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023" name="Google Shape;1023;p65"/>
          <p:cNvSpPr txBox="1"/>
          <p:nvPr/>
        </p:nvSpPr>
        <p:spPr>
          <a:xfrm>
            <a:off x="5784315" y="3570643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024" name="Google Shape;1024;p65"/>
          <p:cNvSpPr/>
          <p:nvPr/>
        </p:nvSpPr>
        <p:spPr>
          <a:xfrm>
            <a:off x="6640692" y="3661184"/>
            <a:ext cx="1600200" cy="427226"/>
          </a:xfrm>
          <a:prstGeom prst="wedgeRoundRectCallout">
            <a:avLst>
              <a:gd fmla="val -60631" name="adj1"/>
              <a:gd fmla="val -3169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Multiply</a:t>
            </a:r>
            <a:endParaRPr b="1" sz="2400">
              <a:solidFill>
                <a:srgbClr val="F3CC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</a:t>
            </a:r>
            <a:endParaRPr/>
          </a:p>
        </p:txBody>
      </p:sp>
      <p:pic>
        <p:nvPicPr>
          <p:cNvPr id="113" name="Google Shape;11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0622" y="37338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050" y="1718003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0766" y="1835806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61824" y="1600200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30188" y="1246706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0648" y="129540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2"/>
          <p:cNvSpPr/>
          <p:nvPr/>
        </p:nvSpPr>
        <p:spPr>
          <a:xfrm>
            <a:off x="6475412" y="2685297"/>
            <a:ext cx="2674695" cy="854453"/>
          </a:xfrm>
          <a:prstGeom prst="wedgeRoundRectCallout">
            <a:avLst>
              <a:gd fmla="val 58697" name="adj1"/>
              <a:gd fmla="val 45597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to order him in </a:t>
            </a:r>
            <a:r>
              <a:rPr b="1" i="0" lang="en-US" sz="24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one</a:t>
            </a: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chairs</a:t>
            </a:r>
            <a:endParaRPr b="1" i="0" sz="2400" u="none" cap="none" strike="noStrike">
              <a:solidFill>
                <a:srgbClr val="F3CC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66"/>
          <p:cNvSpPr txBox="1"/>
          <p:nvPr>
            <p:ph idx="4294967295" type="ctrTitle"/>
          </p:nvPr>
        </p:nvSpPr>
        <p:spPr>
          <a:xfrm>
            <a:off x="912813" y="53516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Combinations</a:t>
            </a:r>
            <a:endParaRPr/>
          </a:p>
        </p:txBody>
      </p:sp>
      <p:pic>
        <p:nvPicPr>
          <p:cNvPr descr="http://vignette3.wikia.nocookie.net/pvzcc/images/4/4c/Dice.png/revision/latest?cb=20130305120729" id="1030" name="Google Shape;103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6212" y="2667000"/>
            <a:ext cx="1828800" cy="137769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6" name="Google Shape;1036;p6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Combinations</a:t>
            </a:r>
            <a:endParaRPr/>
          </a:p>
        </p:txBody>
      </p:sp>
      <p:pic>
        <p:nvPicPr>
          <p:cNvPr id="1037" name="Google Shape;103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3821" y="1500660"/>
            <a:ext cx="935222" cy="935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4812" y="1524000"/>
            <a:ext cx="911881" cy="91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3790" y="1452089"/>
            <a:ext cx="983792" cy="983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07324" y="1452089"/>
            <a:ext cx="961977" cy="96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54734" y="1466680"/>
            <a:ext cx="1001275" cy="100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67"/>
          <p:cNvSpPr/>
          <p:nvPr/>
        </p:nvSpPr>
        <p:spPr>
          <a:xfrm>
            <a:off x="9066212" y="1295400"/>
            <a:ext cx="1976015" cy="854453"/>
          </a:xfrm>
          <a:prstGeom prst="wedgeRoundRectCallout">
            <a:avLst>
              <a:gd fmla="val -63976" name="adj1"/>
              <a:gd fmla="val -460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Pick </a:t>
            </a:r>
            <a:r>
              <a:rPr b="1" lang="en-US" sz="2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two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to hang out</a:t>
            </a:r>
            <a:endParaRPr b="1" sz="2400">
              <a:solidFill>
                <a:srgbClr val="F3CC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6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8" name="Google Shape;1048;p6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Combinations</a:t>
            </a:r>
            <a:endParaRPr/>
          </a:p>
        </p:txBody>
      </p:sp>
      <p:pic>
        <p:nvPicPr>
          <p:cNvPr id="1049" name="Google Shape;104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9042" y="3332923"/>
            <a:ext cx="2393492" cy="239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4462" y="3358863"/>
            <a:ext cx="25146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33821" y="1500660"/>
            <a:ext cx="935222" cy="935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84812" y="1524000"/>
            <a:ext cx="911881" cy="91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07324" y="1452089"/>
            <a:ext cx="961977" cy="96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6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9" name="Google Shape;1059;p6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Combinations</a:t>
            </a:r>
            <a:endParaRPr/>
          </a:p>
        </p:txBody>
      </p:sp>
      <p:pic>
        <p:nvPicPr>
          <p:cNvPr id="1060" name="Google Shape;106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1390" y="1503178"/>
            <a:ext cx="935222" cy="935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7812" y="3657600"/>
            <a:ext cx="2290415" cy="2290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4465" y="1459016"/>
            <a:ext cx="953157" cy="953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4893" y="1454607"/>
            <a:ext cx="961977" cy="96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74462" y="3358863"/>
            <a:ext cx="25146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7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0" name="Google Shape;1070;p7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Combinations</a:t>
            </a:r>
            <a:endParaRPr/>
          </a:p>
        </p:txBody>
      </p:sp>
      <p:pic>
        <p:nvPicPr>
          <p:cNvPr id="1071" name="Google Shape;107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1390" y="1501557"/>
            <a:ext cx="935222" cy="935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6717" y="1545194"/>
            <a:ext cx="893206" cy="893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4465" y="1457395"/>
            <a:ext cx="953157" cy="953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75412" y="3581400"/>
            <a:ext cx="22098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62311" y="3429000"/>
            <a:ext cx="25146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7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1" name="Google Shape;1081;p7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Combinations</a:t>
            </a:r>
            <a:endParaRPr/>
          </a:p>
        </p:txBody>
      </p:sp>
      <p:pic>
        <p:nvPicPr>
          <p:cNvPr id="1082" name="Google Shape;108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1612" y="3352800"/>
            <a:ext cx="2175694" cy="217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6464" y="1533845"/>
            <a:ext cx="893206" cy="893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4212" y="1446046"/>
            <a:ext cx="953157" cy="953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38297" y="1585029"/>
            <a:ext cx="853371" cy="853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89234" y="3187583"/>
            <a:ext cx="25146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7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2" name="Google Shape;1092;p7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Combinations</a:t>
            </a:r>
            <a:endParaRPr/>
          </a:p>
        </p:txBody>
      </p:sp>
      <p:pic>
        <p:nvPicPr>
          <p:cNvPr id="1093" name="Google Shape;109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120" y="1631811"/>
            <a:ext cx="882789" cy="882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3012" y="3124200"/>
            <a:ext cx="2431864" cy="2431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0138" y="3102574"/>
            <a:ext cx="2453490" cy="245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08749" y="1595068"/>
            <a:ext cx="853371" cy="853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98812" y="1455011"/>
            <a:ext cx="1029424" cy="102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3" name="Google Shape;1103;p7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Combinations</a:t>
            </a:r>
            <a:endParaRPr/>
          </a:p>
        </p:txBody>
      </p:sp>
      <p:pic>
        <p:nvPicPr>
          <p:cNvPr id="1104" name="Google Shape;110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120" y="1631811"/>
            <a:ext cx="882789" cy="882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2536" y="1570322"/>
            <a:ext cx="902861" cy="902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3742" y="3097747"/>
            <a:ext cx="2453490" cy="245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1612" y="3276600"/>
            <a:ext cx="2274637" cy="227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98812" y="1455011"/>
            <a:ext cx="1029424" cy="102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7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4" name="Google Shape;1114;p7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Combinations</a:t>
            </a:r>
            <a:endParaRPr/>
          </a:p>
        </p:txBody>
      </p:sp>
      <p:pic>
        <p:nvPicPr>
          <p:cNvPr id="1115" name="Google Shape;111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9212" y="3124200"/>
            <a:ext cx="2453490" cy="245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2536" y="1573481"/>
            <a:ext cx="902861" cy="902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7524" y="3090153"/>
            <a:ext cx="2453490" cy="245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20208" y="1588902"/>
            <a:ext cx="872018" cy="872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98812" y="1458170"/>
            <a:ext cx="1029424" cy="102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75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5" name="Google Shape;1125;p7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Combinations</a:t>
            </a:r>
            <a:endParaRPr/>
          </a:p>
        </p:txBody>
      </p:sp>
      <p:pic>
        <p:nvPicPr>
          <p:cNvPr id="1126" name="Google Shape;112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2259" y="1596270"/>
            <a:ext cx="887439" cy="887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0145" y="316521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3047" y="1447800"/>
            <a:ext cx="986688" cy="98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3012" y="3200400"/>
            <a:ext cx="2368019" cy="2368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98812" y="1447800"/>
            <a:ext cx="1029424" cy="102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1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</a:t>
            </a:r>
            <a:endParaRPr/>
          </a:p>
        </p:txBody>
      </p:sp>
      <p:pic>
        <p:nvPicPr>
          <p:cNvPr id="126" name="Google Shape;12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050" y="1718003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0766" y="1835806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61824" y="1600200"/>
            <a:ext cx="3577905" cy="357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30188" y="1246706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0648" y="12954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6999" y="1354302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7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6" name="Google Shape;1136;p7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Combinations</a:t>
            </a:r>
            <a:endParaRPr/>
          </a:p>
        </p:txBody>
      </p:sp>
      <p:pic>
        <p:nvPicPr>
          <p:cNvPr id="1137" name="Google Shape;113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6812" y="3200400"/>
            <a:ext cx="2415702" cy="241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9745" y="3177702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3047" y="1447800"/>
            <a:ext cx="986688" cy="98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9009" y="1596270"/>
            <a:ext cx="880954" cy="88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98812" y="1447800"/>
            <a:ext cx="1029424" cy="102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7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7" name="Google Shape;1147;p7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Combinations</a:t>
            </a:r>
            <a:endParaRPr/>
          </a:p>
        </p:txBody>
      </p:sp>
      <p:pic>
        <p:nvPicPr>
          <p:cNvPr id="1148" name="Google Shape;114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9212" y="3200400"/>
            <a:ext cx="2415702" cy="241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3372" y="1596270"/>
            <a:ext cx="880954" cy="88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3047" y="1447800"/>
            <a:ext cx="986688" cy="98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36629" y="3200400"/>
            <a:ext cx="2339502" cy="2339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98812" y="1447800"/>
            <a:ext cx="1029424" cy="102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7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8" name="Google Shape;1158;p7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Combinations</a:t>
            </a:r>
            <a:endParaRPr/>
          </a:p>
        </p:txBody>
      </p:sp>
      <p:sp>
        <p:nvSpPr>
          <p:cNvPr id="1159" name="Google Shape;1159;p78"/>
          <p:cNvSpPr txBox="1"/>
          <p:nvPr/>
        </p:nvSpPr>
        <p:spPr>
          <a:xfrm>
            <a:off x="836612" y="1385840"/>
            <a:ext cx="3799566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Pick two</a:t>
            </a:r>
            <a:r>
              <a:rPr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form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does not matter</a:t>
            </a:r>
            <a:endParaRPr/>
          </a:p>
        </p:txBody>
      </p:sp>
      <p:graphicFrame>
        <p:nvGraphicFramePr>
          <p:cNvPr id="1160" name="Google Shape;1160;p78"/>
          <p:cNvGraphicFramePr/>
          <p:nvPr/>
        </p:nvGraphicFramePr>
        <p:xfrm>
          <a:off x="2195120" y="3200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61" name="Google Shape;1161;p78"/>
          <p:cNvGraphicFramePr/>
          <p:nvPr/>
        </p:nvGraphicFramePr>
        <p:xfrm>
          <a:off x="5484812" y="3200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B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62" name="Google Shape;1162;p78"/>
          <p:cNvGraphicFramePr/>
          <p:nvPr/>
        </p:nvGraphicFramePr>
        <p:xfrm>
          <a:off x="8685212" y="3200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63" name="Google Shape;1163;p78"/>
          <p:cNvGraphicFramePr/>
          <p:nvPr/>
        </p:nvGraphicFramePr>
        <p:xfrm>
          <a:off x="1433120" y="4267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64" name="Google Shape;1164;p78"/>
          <p:cNvGraphicFramePr/>
          <p:nvPr/>
        </p:nvGraphicFramePr>
        <p:xfrm>
          <a:off x="3167612" y="4267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165" name="Google Shape;1165;p78"/>
          <p:cNvCxnSpPr/>
          <p:nvPr/>
        </p:nvCxnSpPr>
        <p:spPr>
          <a:xfrm flipH="1">
            <a:off x="1867834" y="3657600"/>
            <a:ext cx="8688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66" name="Google Shape;1166;p78"/>
          <p:cNvCxnSpPr/>
          <p:nvPr/>
        </p:nvCxnSpPr>
        <p:spPr>
          <a:xfrm>
            <a:off x="2736634" y="3657600"/>
            <a:ext cx="8658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1167" name="Google Shape;1167;p78"/>
          <p:cNvGraphicFramePr/>
          <p:nvPr/>
        </p:nvGraphicFramePr>
        <p:xfrm>
          <a:off x="5578191" y="50109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168" name="Google Shape;1168;p78"/>
          <p:cNvCxnSpPr/>
          <p:nvPr/>
        </p:nvCxnSpPr>
        <p:spPr>
          <a:xfrm flipH="1">
            <a:off x="6012826" y="3657600"/>
            <a:ext cx="13500" cy="13533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79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Generates all possible combinations from a given elements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You can </a:t>
            </a:r>
            <a:r>
              <a:rPr b="1" lang="en-US">
                <a:solidFill>
                  <a:srgbClr val="F3CC5F"/>
                </a:solidFill>
              </a:rPr>
              <a:t>pick</a:t>
            </a:r>
            <a:r>
              <a:rPr lang="en-US"/>
              <a:t> each </a:t>
            </a:r>
            <a:r>
              <a:rPr b="1" lang="en-US">
                <a:solidFill>
                  <a:srgbClr val="F3CC5F"/>
                </a:solidFill>
              </a:rPr>
              <a:t>item</a:t>
            </a:r>
            <a:r>
              <a:rPr lang="en-US"/>
              <a:t> only </a:t>
            </a:r>
            <a:r>
              <a:rPr b="1" lang="en-US">
                <a:solidFill>
                  <a:srgbClr val="F3CC5F"/>
                </a:solidFill>
              </a:rPr>
              <a:t>once</a:t>
            </a:r>
            <a:endParaRPr/>
          </a:p>
          <a:p>
            <a:pPr indent="-6904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sp>
        <p:nvSpPr>
          <p:cNvPr id="1174" name="Google Shape;1174;p7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5" name="Google Shape;1175;p7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Problem: Generate Combinations</a:t>
            </a:r>
            <a:endParaRPr/>
          </a:p>
        </p:txBody>
      </p:sp>
      <p:sp>
        <p:nvSpPr>
          <p:cNvPr id="1176" name="Google Shape;1176;p79"/>
          <p:cNvSpPr/>
          <p:nvPr/>
        </p:nvSpPr>
        <p:spPr>
          <a:xfrm>
            <a:off x="3579812" y="2930328"/>
            <a:ext cx="2743200" cy="1200329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 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B C</a:t>
            </a:r>
            <a:endParaRPr/>
          </a:p>
        </p:txBody>
      </p:sp>
      <p:sp>
        <p:nvSpPr>
          <p:cNvPr id="1177" name="Google Shape;1177;p79"/>
          <p:cNvSpPr txBox="1"/>
          <p:nvPr/>
        </p:nvSpPr>
        <p:spPr>
          <a:xfrm>
            <a:off x="1346214" y="3081829"/>
            <a:ext cx="1219200" cy="956773"/>
          </a:xfrm>
          <a:prstGeom prst="rect">
            <a:avLst/>
          </a:prstGeom>
          <a:solidFill>
            <a:srgbClr val="D9D4C6">
              <a:alpha val="20000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 B 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1178" name="Google Shape;1178;p79"/>
          <p:cNvSpPr/>
          <p:nvPr/>
        </p:nvSpPr>
        <p:spPr>
          <a:xfrm>
            <a:off x="2883368" y="3134097"/>
            <a:ext cx="378490" cy="4829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9" name="Google Shape;117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5812" y="4876800"/>
            <a:ext cx="5240355" cy="1456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80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Algorithm </a:t>
            </a:r>
            <a:r>
              <a:rPr b="1" lang="en-US" sz="32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Comb(index</a:t>
            </a:r>
            <a:r>
              <a:rPr b="1" lang="en-US" sz="3200">
                <a:solidFill>
                  <a:srgbClr val="F3CC5F"/>
                </a:solidFill>
              </a:rPr>
              <a:t>, </a:t>
            </a:r>
            <a:r>
              <a:rPr b="1" lang="en-US" sz="32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start)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Put the numbers </a:t>
            </a:r>
            <a:r>
              <a:rPr b="1" lang="en-US">
                <a:solidFill>
                  <a:srgbClr val="F3CC5F"/>
                </a:solidFill>
              </a:rPr>
              <a:t>i</a:t>
            </a:r>
            <a:r>
              <a:rPr lang="en-US"/>
              <a:t> = </a:t>
            </a:r>
            <a:r>
              <a:rPr b="1" lang="en-US">
                <a:solidFill>
                  <a:srgbClr val="F3CC5F"/>
                </a:solidFill>
              </a:rPr>
              <a:t>start … n-1</a:t>
            </a:r>
            <a:r>
              <a:rPr lang="en-US"/>
              <a:t> at position </a:t>
            </a:r>
            <a:r>
              <a:rPr b="1" lang="en-US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index</a:t>
            </a:r>
            <a:endParaRPr sz="2800"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Call </a:t>
            </a:r>
            <a:r>
              <a:rPr b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Comb(index</a:t>
            </a:r>
            <a:r>
              <a:rPr b="1" lang="en-US" sz="3000">
                <a:solidFill>
                  <a:srgbClr val="F3CC5F"/>
                </a:solidFill>
              </a:rPr>
              <a:t> </a:t>
            </a:r>
            <a:r>
              <a:rPr b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b="1" lang="en-US" sz="3000">
                <a:solidFill>
                  <a:srgbClr val="F3CC5F"/>
                </a:solidFill>
              </a:rPr>
              <a:t> </a:t>
            </a:r>
            <a:r>
              <a:rPr b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US" sz="2800">
                <a:solidFill>
                  <a:srgbClr val="F3CC5F"/>
                </a:solidFill>
              </a:rPr>
              <a:t>, </a:t>
            </a:r>
            <a:r>
              <a:rPr b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1" lang="en-US" sz="2800">
                <a:solidFill>
                  <a:srgbClr val="F3CC5F"/>
                </a:solidFill>
              </a:rPr>
              <a:t> </a:t>
            </a:r>
            <a:r>
              <a:rPr b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b="1" lang="en-US" sz="2800">
                <a:solidFill>
                  <a:srgbClr val="F3CC5F"/>
                </a:solidFill>
              </a:rPr>
              <a:t> </a:t>
            </a:r>
            <a:r>
              <a:rPr b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/>
              <a:t> to generate the rest of the array</a:t>
            </a:r>
            <a:endParaRPr/>
          </a:p>
        </p:txBody>
      </p:sp>
      <p:grpSp>
        <p:nvGrpSpPr>
          <p:cNvPr id="1185" name="Google Shape;1185;p80"/>
          <p:cNvGrpSpPr/>
          <p:nvPr/>
        </p:nvGrpSpPr>
        <p:grpSpPr>
          <a:xfrm>
            <a:off x="611175" y="3505200"/>
            <a:ext cx="3679510" cy="2563504"/>
            <a:chOff x="760412" y="2438400"/>
            <a:chExt cx="3679510" cy="2563504"/>
          </a:xfrm>
        </p:grpSpPr>
        <p:sp>
          <p:nvSpPr>
            <p:cNvPr id="1186" name="Google Shape;1186;p80"/>
            <p:cNvSpPr/>
            <p:nvPr/>
          </p:nvSpPr>
          <p:spPr>
            <a:xfrm>
              <a:off x="760412" y="2895600"/>
              <a:ext cx="3679510" cy="2106304"/>
            </a:xfrm>
            <a:prstGeom prst="rect">
              <a:avLst/>
            </a:prstGeom>
            <a:solidFill>
              <a:srgbClr val="D9D4C6">
                <a:alpha val="14901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87" name="Google Shape;1187;p80"/>
            <p:cNvSpPr/>
            <p:nvPr/>
          </p:nvSpPr>
          <p:spPr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88" name="Google Shape;1188;p80"/>
            <p:cNvSpPr txBox="1"/>
            <p:nvPr/>
          </p:nvSpPr>
          <p:spPr>
            <a:xfrm>
              <a:off x="1370012" y="2438400"/>
              <a:ext cx="246253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Comb(0,</a:t>
              </a: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start)</a:t>
              </a:r>
              <a:endParaRPr/>
            </a:p>
          </p:txBody>
        </p:sp>
      </p:grpSp>
      <p:sp>
        <p:nvSpPr>
          <p:cNvPr id="1189" name="Google Shape;1189;p80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0" name="Google Shape;1190;p8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3800"/>
              <a:buFont typeface="Calibri"/>
              <a:buNone/>
            </a:pPr>
            <a:r>
              <a:rPr lang="en-US" sz="3800"/>
              <a:t>Algorithm: Combinations without Repetition</a:t>
            </a:r>
            <a:endParaRPr/>
          </a:p>
        </p:txBody>
      </p:sp>
      <p:graphicFrame>
        <p:nvGraphicFramePr>
          <p:cNvPr id="1191" name="Google Shape;1191;p80"/>
          <p:cNvGraphicFramePr/>
          <p:nvPr/>
        </p:nvGraphicFramePr>
        <p:xfrm>
          <a:off x="884422" y="46177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{98C1C220-8CEE-46CC-8FEB-A469A5A607CF}</a:tableStyleId>
              </a:tblPr>
              <a:tblGrid>
                <a:gridCol w="445225"/>
                <a:gridCol w="445225"/>
                <a:gridCol w="445225"/>
                <a:gridCol w="445225"/>
                <a:gridCol w="445225"/>
                <a:gridCol w="445225"/>
                <a:gridCol w="445225"/>
              </a:tblGrid>
              <a:tr h="3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92" name="Google Shape;1192;p80"/>
          <p:cNvSpPr/>
          <p:nvPr/>
        </p:nvSpPr>
        <p:spPr>
          <a:xfrm rot="-5400000">
            <a:off x="2553792" y="3974983"/>
            <a:ext cx="284162" cy="2563502"/>
          </a:xfrm>
          <a:prstGeom prst="leftBrace">
            <a:avLst>
              <a:gd fmla="val 91897" name="adj1"/>
              <a:gd fmla="val 50000" name="adj2"/>
            </a:avLst>
          </a:prstGeom>
          <a:noFill/>
          <a:ln cap="flat" cmpd="sng" w="3175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7961">
              <a:srgbClr val="3F3F3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80"/>
          <p:cNvSpPr txBox="1"/>
          <p:nvPr/>
        </p:nvSpPr>
        <p:spPr>
          <a:xfrm>
            <a:off x="1490590" y="5114645"/>
            <a:ext cx="2410532" cy="100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4" name="Google Shape;1194;p80"/>
          <p:cNvCxnSpPr/>
          <p:nvPr/>
        </p:nvCxnSpPr>
        <p:spPr>
          <a:xfrm>
            <a:off x="1117279" y="4212608"/>
            <a:ext cx="0" cy="338138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med" w="med" type="triangle"/>
          </a:ln>
          <a:effectLst>
            <a:outerShdw rotWithShape="0" algn="ctr" dir="2700000" dist="17961">
              <a:srgbClr val="3F3F3F"/>
            </a:outerShdw>
          </a:effectLst>
        </p:spPr>
      </p:cxnSp>
      <p:sp>
        <p:nvSpPr>
          <p:cNvPr id="1195" name="Google Shape;1195;p80"/>
          <p:cNvSpPr txBox="1"/>
          <p:nvPr/>
        </p:nvSpPr>
        <p:spPr>
          <a:xfrm>
            <a:off x="1623383" y="5398816"/>
            <a:ext cx="21226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Comb(1,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i+1)</a:t>
            </a:r>
            <a:endParaRPr/>
          </a:p>
        </p:txBody>
      </p:sp>
      <p:sp>
        <p:nvSpPr>
          <p:cNvPr id="1196" name="Google Shape;1196;p80"/>
          <p:cNvSpPr txBox="1"/>
          <p:nvPr/>
        </p:nvSpPr>
        <p:spPr>
          <a:xfrm>
            <a:off x="8508679" y="4525368"/>
            <a:ext cx="464257" cy="451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b="1" sz="2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197" name="Google Shape;1197;p80"/>
          <p:cNvGrpSpPr/>
          <p:nvPr/>
        </p:nvGrpSpPr>
        <p:grpSpPr>
          <a:xfrm>
            <a:off x="8972936" y="3505200"/>
            <a:ext cx="2607876" cy="2563504"/>
            <a:chOff x="8664973" y="2438400"/>
            <a:chExt cx="2607876" cy="2563504"/>
          </a:xfrm>
        </p:grpSpPr>
        <p:sp>
          <p:nvSpPr>
            <p:cNvPr id="1198" name="Google Shape;1198;p80"/>
            <p:cNvSpPr/>
            <p:nvPr/>
          </p:nvSpPr>
          <p:spPr>
            <a:xfrm>
              <a:off x="8664973" y="2895600"/>
              <a:ext cx="2607876" cy="2106304"/>
            </a:xfrm>
            <a:prstGeom prst="rect">
              <a:avLst/>
            </a:prstGeom>
            <a:solidFill>
              <a:srgbClr val="D9D4C6">
                <a:alpha val="14901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99" name="Google Shape;1199;p80"/>
            <p:cNvSpPr/>
            <p:nvPr/>
          </p:nvSpPr>
          <p:spPr>
            <a:xfrm>
              <a:off x="8664973" y="2438400"/>
              <a:ext cx="2607876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00" name="Google Shape;1200;p80"/>
            <p:cNvSpPr/>
            <p:nvPr/>
          </p:nvSpPr>
          <p:spPr>
            <a:xfrm>
              <a:off x="8664973" y="2446094"/>
              <a:ext cx="260787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Comb(k,</a:t>
              </a: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start)</a:t>
              </a:r>
              <a:endParaRPr/>
            </a:p>
          </p:txBody>
        </p:sp>
      </p:grpSp>
      <p:sp>
        <p:nvSpPr>
          <p:cNvPr id="1201" name="Google Shape;1201;p80"/>
          <p:cNvSpPr/>
          <p:nvPr/>
        </p:nvSpPr>
        <p:spPr>
          <a:xfrm>
            <a:off x="9155308" y="4087504"/>
            <a:ext cx="2227363" cy="9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Print();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Stop!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80"/>
          <p:cNvSpPr txBox="1"/>
          <p:nvPr/>
        </p:nvSpPr>
        <p:spPr>
          <a:xfrm>
            <a:off x="4317679" y="4609528"/>
            <a:ext cx="464257" cy="453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🡪</a:t>
            </a:r>
            <a:endParaRPr b="1" sz="2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03" name="Google Shape;1203;p80"/>
          <p:cNvGrpSpPr/>
          <p:nvPr/>
        </p:nvGrpSpPr>
        <p:grpSpPr>
          <a:xfrm>
            <a:off x="4829169" y="3505200"/>
            <a:ext cx="3679510" cy="2563504"/>
            <a:chOff x="760412" y="2438400"/>
            <a:chExt cx="3679510" cy="2563504"/>
          </a:xfrm>
        </p:grpSpPr>
        <p:sp>
          <p:nvSpPr>
            <p:cNvPr id="1204" name="Google Shape;1204;p80"/>
            <p:cNvSpPr/>
            <p:nvPr/>
          </p:nvSpPr>
          <p:spPr>
            <a:xfrm>
              <a:off x="760412" y="2895600"/>
              <a:ext cx="3679510" cy="2106304"/>
            </a:xfrm>
            <a:prstGeom prst="rect">
              <a:avLst/>
            </a:prstGeom>
            <a:solidFill>
              <a:srgbClr val="D9D4C6">
                <a:alpha val="14901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05" name="Google Shape;1205;p80"/>
            <p:cNvSpPr/>
            <p:nvPr/>
          </p:nvSpPr>
          <p:spPr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06" name="Google Shape;1206;p80"/>
            <p:cNvSpPr txBox="1"/>
            <p:nvPr/>
          </p:nvSpPr>
          <p:spPr>
            <a:xfrm>
              <a:off x="1370012" y="2438400"/>
              <a:ext cx="246253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Comb(1,</a:t>
              </a: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start)</a:t>
              </a:r>
              <a:endParaRPr/>
            </a:p>
          </p:txBody>
        </p:sp>
      </p:grpSp>
      <p:graphicFrame>
        <p:nvGraphicFramePr>
          <p:cNvPr id="1207" name="Google Shape;1207;p80"/>
          <p:cNvGraphicFramePr/>
          <p:nvPr/>
        </p:nvGraphicFramePr>
        <p:xfrm>
          <a:off x="5102416" y="46177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{98C1C220-8CEE-46CC-8FEB-A469A5A607CF}</a:tableStyleId>
              </a:tblPr>
              <a:tblGrid>
                <a:gridCol w="445225"/>
                <a:gridCol w="445225"/>
                <a:gridCol w="445225"/>
                <a:gridCol w="445225"/>
                <a:gridCol w="445225"/>
                <a:gridCol w="445225"/>
                <a:gridCol w="445225"/>
              </a:tblGrid>
              <a:tr h="3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08" name="Google Shape;1208;p80"/>
          <p:cNvSpPr/>
          <p:nvPr/>
        </p:nvSpPr>
        <p:spPr>
          <a:xfrm rot="-5400000">
            <a:off x="6952767" y="4155964"/>
            <a:ext cx="284162" cy="2201539"/>
          </a:xfrm>
          <a:prstGeom prst="leftBrace">
            <a:avLst>
              <a:gd fmla="val 91897" name="adj1"/>
              <a:gd fmla="val 50000" name="adj2"/>
            </a:avLst>
          </a:prstGeom>
          <a:noFill/>
          <a:ln cap="flat" cmpd="sng" w="3175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7961">
              <a:srgbClr val="3F3F3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80"/>
          <p:cNvSpPr txBox="1"/>
          <p:nvPr/>
        </p:nvSpPr>
        <p:spPr>
          <a:xfrm>
            <a:off x="6070546" y="5114639"/>
            <a:ext cx="2048569" cy="100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0" name="Google Shape;1210;p80"/>
          <p:cNvCxnSpPr/>
          <p:nvPr/>
        </p:nvCxnSpPr>
        <p:spPr>
          <a:xfrm>
            <a:off x="5765479" y="4212608"/>
            <a:ext cx="0" cy="338138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med" w="med" type="triangle"/>
          </a:ln>
          <a:effectLst>
            <a:outerShdw rotWithShape="0" algn="ctr" dir="2700000" dist="17961">
              <a:srgbClr val="3F3F3F"/>
            </a:outerShdw>
          </a:effectLst>
        </p:spPr>
      </p:cxnSp>
      <p:sp>
        <p:nvSpPr>
          <p:cNvPr id="1211" name="Google Shape;1211;p80"/>
          <p:cNvSpPr txBox="1"/>
          <p:nvPr/>
        </p:nvSpPr>
        <p:spPr>
          <a:xfrm>
            <a:off x="6035023" y="5398816"/>
            <a:ext cx="21226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Comb(2,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i+1)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81"/>
          <p:cNvSpPr txBox="1"/>
          <p:nvPr/>
        </p:nvSpPr>
        <p:spPr>
          <a:xfrm>
            <a:off x="581118" y="1236337"/>
            <a:ext cx="11028176" cy="5114083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void Comb(int index, int start)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if (index &gt;= k)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{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PrintCombinations();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else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for (int i = start; i &lt; n; i++)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arr[index] = i;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Comb(index + 1, i + 1);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217" name="Google Shape;1217;p8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8" name="Google Shape;1218;p8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Combinations without Repetition</a:t>
            </a:r>
            <a:endParaRPr b="0"/>
          </a:p>
        </p:txBody>
      </p:sp>
      <p:sp>
        <p:nvSpPr>
          <p:cNvPr id="1219" name="Google Shape;1219;p81"/>
          <p:cNvSpPr txBox="1"/>
          <p:nvPr/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t/>
            </a:r>
            <a:endParaRPr b="1" sz="4000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81"/>
          <p:cNvSpPr txBox="1"/>
          <p:nvPr/>
        </p:nvSpPr>
        <p:spPr>
          <a:xfrm>
            <a:off x="6856412" y="4581117"/>
            <a:ext cx="4752881" cy="1769303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80000" spcFirstLastPara="1" rIns="180000" wrap="square" tIns="108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int k = 3;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int n = 5;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int[] arr = new int[k];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Comb(0, 0);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8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6" name="Google Shape;1226;p8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Combinations Count</a:t>
            </a:r>
            <a:endParaRPr/>
          </a:p>
        </p:txBody>
      </p:sp>
      <p:graphicFrame>
        <p:nvGraphicFramePr>
          <p:cNvPr id="1227" name="Google Shape;1227;p82"/>
          <p:cNvGraphicFramePr/>
          <p:nvPr/>
        </p:nvGraphicFramePr>
        <p:xfrm>
          <a:off x="4747156" y="25355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70175"/>
                <a:gridCol w="470175"/>
                <a:gridCol w="470175"/>
                <a:gridCol w="470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B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28" name="Google Shape;1228;p82"/>
          <p:cNvSpPr txBox="1"/>
          <p:nvPr/>
        </p:nvSpPr>
        <p:spPr>
          <a:xfrm>
            <a:off x="836612" y="1385840"/>
            <a:ext cx="1039483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Pick two from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all possible ways,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order does not matter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many ways are there?</a:t>
            </a:r>
            <a:endParaRPr/>
          </a:p>
        </p:txBody>
      </p:sp>
      <p:sp>
        <p:nvSpPr>
          <p:cNvPr id="1229" name="Google Shape;1229;p82"/>
          <p:cNvSpPr/>
          <p:nvPr/>
        </p:nvSpPr>
        <p:spPr>
          <a:xfrm>
            <a:off x="8068089" y="5562600"/>
            <a:ext cx="2830997" cy="427226"/>
          </a:xfrm>
          <a:prstGeom prst="wedgeRoundRectCallout">
            <a:avLst>
              <a:gd fmla="val -57014" name="adj1"/>
              <a:gd fmla="val -460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 different ways</a:t>
            </a:r>
            <a:endParaRPr b="1" sz="2400">
              <a:solidFill>
                <a:srgbClr val="F3CC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0" name="Google Shape;1230;p82"/>
          <p:cNvSpPr/>
          <p:nvPr/>
        </p:nvSpPr>
        <p:spPr>
          <a:xfrm>
            <a:off x="4570412" y="5276371"/>
            <a:ext cx="3448876" cy="113710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698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aphicFrame>
        <p:nvGraphicFramePr>
          <p:cNvPr id="1231" name="Google Shape;1231;p82"/>
          <p:cNvGraphicFramePr/>
          <p:nvPr/>
        </p:nvGraphicFramePr>
        <p:xfrm>
          <a:off x="5163784" y="339599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32" name="Google Shape;1232;p82"/>
          <p:cNvSpPr txBox="1"/>
          <p:nvPr/>
        </p:nvSpPr>
        <p:spPr>
          <a:xfrm>
            <a:off x="5252369" y="3362980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233" name="Google Shape;1233;p82"/>
          <p:cNvSpPr txBox="1"/>
          <p:nvPr/>
        </p:nvSpPr>
        <p:spPr>
          <a:xfrm>
            <a:off x="5784315" y="3362980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234" name="Google Shape;1234;p82"/>
          <p:cNvSpPr/>
          <p:nvPr/>
        </p:nvSpPr>
        <p:spPr>
          <a:xfrm>
            <a:off x="6640692" y="3453521"/>
            <a:ext cx="3263720" cy="427226"/>
          </a:xfrm>
          <a:prstGeom prst="wedgeRoundRectCallout">
            <a:avLst>
              <a:gd fmla="val -60631" name="adj1"/>
              <a:gd fmla="val -3169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Variations n = 4, k = 2</a:t>
            </a:r>
            <a:endParaRPr b="1" sz="2400">
              <a:solidFill>
                <a:srgbClr val="F3CC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1235" name="Google Shape;1235;p82"/>
          <p:cNvGraphicFramePr/>
          <p:nvPr/>
        </p:nvGraphicFramePr>
        <p:xfrm>
          <a:off x="5163784" y="414477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36" name="Google Shape;1236;p82"/>
          <p:cNvSpPr txBox="1"/>
          <p:nvPr/>
        </p:nvSpPr>
        <p:spPr>
          <a:xfrm>
            <a:off x="5252369" y="4111764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237" name="Google Shape;1237;p82"/>
          <p:cNvSpPr txBox="1"/>
          <p:nvPr/>
        </p:nvSpPr>
        <p:spPr>
          <a:xfrm>
            <a:off x="5784315" y="4111764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38" name="Google Shape;1238;p82"/>
          <p:cNvSpPr/>
          <p:nvPr/>
        </p:nvSpPr>
        <p:spPr>
          <a:xfrm>
            <a:off x="6640692" y="4202305"/>
            <a:ext cx="3263720" cy="427226"/>
          </a:xfrm>
          <a:prstGeom prst="wedgeRoundRectCallout">
            <a:avLst>
              <a:gd fmla="val -60631" name="adj1"/>
              <a:gd fmla="val -3169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Permutations of n = 2</a:t>
            </a:r>
            <a:endParaRPr b="1" sz="2400">
              <a:solidFill>
                <a:srgbClr val="F3CC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83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Algorithm </a:t>
            </a:r>
            <a:r>
              <a:rPr b="1" lang="en-US" sz="32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Comb(index</a:t>
            </a:r>
            <a:r>
              <a:rPr b="1" lang="en-US" sz="3200">
                <a:solidFill>
                  <a:srgbClr val="F3CC5F"/>
                </a:solidFill>
              </a:rPr>
              <a:t>, </a:t>
            </a:r>
            <a:r>
              <a:rPr b="1" lang="en-US" sz="32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start)</a:t>
            </a:r>
            <a:endParaRPr sz="3200">
              <a:solidFill>
                <a:srgbClr val="F3CC5F"/>
              </a:solidFill>
            </a:endParaRPr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Put the numbers </a:t>
            </a:r>
            <a:r>
              <a:rPr b="1" lang="en-US" sz="3000">
                <a:solidFill>
                  <a:srgbClr val="F3CC5F"/>
                </a:solidFill>
              </a:rPr>
              <a:t>i</a:t>
            </a:r>
            <a:r>
              <a:rPr lang="en-US" sz="3000"/>
              <a:t> = </a:t>
            </a:r>
            <a:r>
              <a:rPr b="1" lang="en-US" sz="3000">
                <a:solidFill>
                  <a:srgbClr val="F3CC5F"/>
                </a:solidFill>
              </a:rPr>
              <a:t>start … n-1</a:t>
            </a:r>
            <a:r>
              <a:rPr lang="en-US" sz="3000"/>
              <a:t> at position </a:t>
            </a:r>
            <a:r>
              <a:rPr b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index</a:t>
            </a:r>
            <a:endParaRPr sz="3000"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Call </a:t>
            </a:r>
            <a:r>
              <a:rPr b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Comb(index</a:t>
            </a:r>
            <a:r>
              <a:rPr b="1" lang="en-US" sz="3000">
                <a:solidFill>
                  <a:srgbClr val="F3CC5F"/>
                </a:solidFill>
              </a:rPr>
              <a:t> </a:t>
            </a:r>
            <a:r>
              <a:rPr b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b="1" lang="en-US" sz="3000">
                <a:solidFill>
                  <a:srgbClr val="F3CC5F"/>
                </a:solidFill>
              </a:rPr>
              <a:t> </a:t>
            </a:r>
            <a:r>
              <a:rPr b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US" sz="2800">
                <a:solidFill>
                  <a:srgbClr val="F3CC5F"/>
                </a:solidFill>
              </a:rPr>
              <a:t>, </a:t>
            </a:r>
            <a:r>
              <a:rPr b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1" lang="en-US" sz="3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3000"/>
              <a:t> to generate the rest of the array</a:t>
            </a:r>
            <a:endParaRPr/>
          </a:p>
        </p:txBody>
      </p:sp>
      <p:grpSp>
        <p:nvGrpSpPr>
          <p:cNvPr id="1244" name="Google Shape;1244;p83"/>
          <p:cNvGrpSpPr/>
          <p:nvPr/>
        </p:nvGrpSpPr>
        <p:grpSpPr>
          <a:xfrm>
            <a:off x="420356" y="3505200"/>
            <a:ext cx="3679510" cy="2563504"/>
            <a:chOff x="760412" y="2438400"/>
            <a:chExt cx="3679510" cy="2563504"/>
          </a:xfrm>
        </p:grpSpPr>
        <p:sp>
          <p:nvSpPr>
            <p:cNvPr id="1245" name="Google Shape;1245;p83"/>
            <p:cNvSpPr/>
            <p:nvPr/>
          </p:nvSpPr>
          <p:spPr>
            <a:xfrm>
              <a:off x="760412" y="2895600"/>
              <a:ext cx="3679510" cy="2106304"/>
            </a:xfrm>
            <a:prstGeom prst="rect">
              <a:avLst/>
            </a:prstGeom>
            <a:solidFill>
              <a:srgbClr val="D9D4C6">
                <a:alpha val="14901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46" name="Google Shape;1246;p83"/>
            <p:cNvSpPr/>
            <p:nvPr/>
          </p:nvSpPr>
          <p:spPr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47" name="Google Shape;1247;p83"/>
            <p:cNvSpPr txBox="1"/>
            <p:nvPr/>
          </p:nvSpPr>
          <p:spPr>
            <a:xfrm>
              <a:off x="1115135" y="2438400"/>
              <a:ext cx="297228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CombRep(0,</a:t>
              </a: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start)</a:t>
              </a:r>
              <a:endParaRPr/>
            </a:p>
          </p:txBody>
        </p:sp>
      </p:grpSp>
      <p:sp>
        <p:nvSpPr>
          <p:cNvPr id="1248" name="Google Shape;1248;p83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9" name="Google Shape;1249;p8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3800"/>
              <a:buFont typeface="Calibri"/>
              <a:buNone/>
            </a:pPr>
            <a:r>
              <a:rPr lang="en-US" sz="3800"/>
              <a:t>Algorithm: Combinations with Repetition</a:t>
            </a:r>
            <a:endParaRPr/>
          </a:p>
        </p:txBody>
      </p:sp>
      <p:graphicFrame>
        <p:nvGraphicFramePr>
          <p:cNvPr id="1250" name="Google Shape;1250;p83"/>
          <p:cNvGraphicFramePr/>
          <p:nvPr/>
        </p:nvGraphicFramePr>
        <p:xfrm>
          <a:off x="693603" y="46177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{98C1C220-8CEE-46CC-8FEB-A469A5A607CF}</a:tableStyleId>
              </a:tblPr>
              <a:tblGrid>
                <a:gridCol w="445225"/>
                <a:gridCol w="445225"/>
                <a:gridCol w="445225"/>
                <a:gridCol w="445225"/>
                <a:gridCol w="445225"/>
                <a:gridCol w="445225"/>
                <a:gridCol w="445225"/>
              </a:tblGrid>
              <a:tr h="3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 b="1" i="0" sz="24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51" name="Google Shape;1251;p83"/>
          <p:cNvSpPr/>
          <p:nvPr/>
        </p:nvSpPr>
        <p:spPr>
          <a:xfrm rot="-5400000">
            <a:off x="2362973" y="3974983"/>
            <a:ext cx="284162" cy="2563502"/>
          </a:xfrm>
          <a:prstGeom prst="leftBrace">
            <a:avLst>
              <a:gd fmla="val 91897" name="adj1"/>
              <a:gd fmla="val 50000" name="adj2"/>
            </a:avLst>
          </a:prstGeom>
          <a:noFill/>
          <a:ln cap="flat" cmpd="sng" w="3175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7961">
              <a:srgbClr val="3F3F3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83"/>
          <p:cNvSpPr txBox="1"/>
          <p:nvPr/>
        </p:nvSpPr>
        <p:spPr>
          <a:xfrm>
            <a:off x="1299765" y="5114645"/>
            <a:ext cx="2410532" cy="100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3" name="Google Shape;1253;p83"/>
          <p:cNvCxnSpPr/>
          <p:nvPr/>
        </p:nvCxnSpPr>
        <p:spPr>
          <a:xfrm>
            <a:off x="926460" y="4212608"/>
            <a:ext cx="0" cy="338138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med" w="med" type="triangle"/>
          </a:ln>
          <a:effectLst>
            <a:outerShdw rotWithShape="0" algn="ctr" dir="2700000" dist="17961">
              <a:srgbClr val="3F3F3F"/>
            </a:outerShdw>
          </a:effectLst>
        </p:spPr>
      </p:cxnSp>
      <p:sp>
        <p:nvSpPr>
          <p:cNvPr id="1254" name="Google Shape;1254;p83"/>
          <p:cNvSpPr txBox="1"/>
          <p:nvPr/>
        </p:nvSpPr>
        <p:spPr>
          <a:xfrm>
            <a:off x="1353201" y="5412464"/>
            <a:ext cx="22926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CombRep(1,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i)</a:t>
            </a:r>
            <a:endParaRPr/>
          </a:p>
        </p:txBody>
      </p:sp>
      <p:sp>
        <p:nvSpPr>
          <p:cNvPr id="1255" name="Google Shape;1255;p83"/>
          <p:cNvSpPr txBox="1"/>
          <p:nvPr/>
        </p:nvSpPr>
        <p:spPr>
          <a:xfrm>
            <a:off x="8276916" y="4525368"/>
            <a:ext cx="464257" cy="451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b="1" sz="2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56" name="Google Shape;1256;p83"/>
          <p:cNvGrpSpPr/>
          <p:nvPr/>
        </p:nvGrpSpPr>
        <p:grpSpPr>
          <a:xfrm>
            <a:off x="8727525" y="3505200"/>
            <a:ext cx="3049293" cy="2563504"/>
            <a:chOff x="8664973" y="2438400"/>
            <a:chExt cx="3049293" cy="2563504"/>
          </a:xfrm>
        </p:grpSpPr>
        <p:sp>
          <p:nvSpPr>
            <p:cNvPr id="1257" name="Google Shape;1257;p83"/>
            <p:cNvSpPr/>
            <p:nvPr/>
          </p:nvSpPr>
          <p:spPr>
            <a:xfrm>
              <a:off x="8664973" y="2895600"/>
              <a:ext cx="3049293" cy="2106304"/>
            </a:xfrm>
            <a:prstGeom prst="rect">
              <a:avLst/>
            </a:prstGeom>
            <a:solidFill>
              <a:srgbClr val="D9D4C6">
                <a:alpha val="14901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58" name="Google Shape;1258;p83"/>
            <p:cNvSpPr/>
            <p:nvPr/>
          </p:nvSpPr>
          <p:spPr>
            <a:xfrm>
              <a:off x="8664973" y="2438400"/>
              <a:ext cx="3049293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59" name="Google Shape;1259;p83"/>
            <p:cNvSpPr/>
            <p:nvPr/>
          </p:nvSpPr>
          <p:spPr>
            <a:xfrm>
              <a:off x="8664973" y="2446094"/>
              <a:ext cx="302221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CombRep(k,</a:t>
              </a: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start)</a:t>
              </a:r>
              <a:endParaRPr/>
            </a:p>
          </p:txBody>
        </p:sp>
      </p:grpSp>
      <p:sp>
        <p:nvSpPr>
          <p:cNvPr id="1260" name="Google Shape;1260;p83"/>
          <p:cNvSpPr/>
          <p:nvPr/>
        </p:nvSpPr>
        <p:spPr>
          <a:xfrm>
            <a:off x="8909897" y="4087504"/>
            <a:ext cx="2227363" cy="9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Print();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Stop!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83"/>
          <p:cNvSpPr txBox="1"/>
          <p:nvPr/>
        </p:nvSpPr>
        <p:spPr>
          <a:xfrm>
            <a:off x="4113212" y="4609528"/>
            <a:ext cx="464257" cy="453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🡪</a:t>
            </a:r>
            <a:endParaRPr b="1" sz="28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62" name="Google Shape;1262;p83"/>
          <p:cNvGrpSpPr/>
          <p:nvPr/>
        </p:nvGrpSpPr>
        <p:grpSpPr>
          <a:xfrm>
            <a:off x="4611054" y="3505200"/>
            <a:ext cx="3679510" cy="2563504"/>
            <a:chOff x="760412" y="2438400"/>
            <a:chExt cx="3679510" cy="2563504"/>
          </a:xfrm>
        </p:grpSpPr>
        <p:sp>
          <p:nvSpPr>
            <p:cNvPr id="1263" name="Google Shape;1263;p83"/>
            <p:cNvSpPr/>
            <p:nvPr/>
          </p:nvSpPr>
          <p:spPr>
            <a:xfrm>
              <a:off x="760412" y="2895600"/>
              <a:ext cx="3679510" cy="2106304"/>
            </a:xfrm>
            <a:prstGeom prst="rect">
              <a:avLst/>
            </a:prstGeom>
            <a:solidFill>
              <a:srgbClr val="D9D4C6">
                <a:alpha val="14901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64" name="Google Shape;1264;p83"/>
            <p:cNvSpPr/>
            <p:nvPr/>
          </p:nvSpPr>
          <p:spPr>
            <a:xfrm>
              <a:off x="760412" y="2438400"/>
              <a:ext cx="3679510" cy="45720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cap="flat" cmpd="sng" w="12700">
              <a:solidFill>
                <a:srgbClr val="C6BEA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8CF4F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65" name="Google Shape;1265;p83"/>
            <p:cNvSpPr txBox="1"/>
            <p:nvPr/>
          </p:nvSpPr>
          <p:spPr>
            <a:xfrm>
              <a:off x="1115135" y="2438400"/>
              <a:ext cx="297228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CombRep(1,</a:t>
              </a: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start)</a:t>
              </a:r>
              <a:endParaRPr/>
            </a:p>
          </p:txBody>
        </p:sp>
      </p:grpSp>
      <p:graphicFrame>
        <p:nvGraphicFramePr>
          <p:cNvPr id="1266" name="Google Shape;1266;p83"/>
          <p:cNvGraphicFramePr/>
          <p:nvPr/>
        </p:nvGraphicFramePr>
        <p:xfrm>
          <a:off x="4884301" y="46177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{98C1C220-8CEE-46CC-8FEB-A469A5A607CF}</a:tableStyleId>
              </a:tblPr>
              <a:tblGrid>
                <a:gridCol w="445225"/>
                <a:gridCol w="445225"/>
                <a:gridCol w="445225"/>
                <a:gridCol w="445225"/>
                <a:gridCol w="445225"/>
                <a:gridCol w="445225"/>
                <a:gridCol w="445225"/>
              </a:tblGrid>
              <a:tr h="37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y</a:t>
                      </a:r>
                      <a:endParaRPr/>
                    </a:p>
                  </a:txBody>
                  <a:tcPr marT="45725" marB="45725" marR="91450" marL="91450">
                    <a:lnL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Consolas"/>
                        <a:buNone/>
                      </a:pPr>
                      <a:r>
                        <a:rPr b="1" i="0" lang="en-US" sz="2400" u="none" cap="none" strike="noStrike">
                          <a:solidFill>
                            <a:schemeClr val="lt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CE9E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9E2">
                        <a:alpha val="2980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67" name="Google Shape;1267;p83"/>
          <p:cNvSpPr/>
          <p:nvPr/>
        </p:nvSpPr>
        <p:spPr>
          <a:xfrm rot="-5400000">
            <a:off x="6734652" y="4155964"/>
            <a:ext cx="284162" cy="2201539"/>
          </a:xfrm>
          <a:prstGeom prst="leftBrace">
            <a:avLst>
              <a:gd fmla="val 91897" name="adj1"/>
              <a:gd fmla="val 50000" name="adj2"/>
            </a:avLst>
          </a:prstGeom>
          <a:noFill/>
          <a:ln cap="flat" cmpd="sng" w="3175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17961">
              <a:srgbClr val="3F3F3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83"/>
          <p:cNvSpPr txBox="1"/>
          <p:nvPr/>
        </p:nvSpPr>
        <p:spPr>
          <a:xfrm>
            <a:off x="5852446" y="5114639"/>
            <a:ext cx="2048569" cy="100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9" name="Google Shape;1269;p83"/>
          <p:cNvCxnSpPr/>
          <p:nvPr/>
        </p:nvCxnSpPr>
        <p:spPr>
          <a:xfrm>
            <a:off x="5547364" y="4212608"/>
            <a:ext cx="0" cy="338138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med" w="med" type="triangle"/>
          </a:ln>
          <a:effectLst>
            <a:outerShdw rotWithShape="0" algn="ctr" dir="2700000" dist="17961">
              <a:srgbClr val="3F3F3F"/>
            </a:outerShdw>
          </a:effectLst>
        </p:spPr>
      </p:cxnSp>
      <p:sp>
        <p:nvSpPr>
          <p:cNvPr id="1270" name="Google Shape;1270;p83"/>
          <p:cNvSpPr txBox="1"/>
          <p:nvPr/>
        </p:nvSpPr>
        <p:spPr>
          <a:xfrm>
            <a:off x="5723897" y="5412464"/>
            <a:ext cx="22926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CombRep(2,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i)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8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6" name="Google Shape;1276;p8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Generate Combinations with Repetition</a:t>
            </a:r>
            <a:endParaRPr b="0"/>
          </a:p>
        </p:txBody>
      </p:sp>
      <p:sp>
        <p:nvSpPr>
          <p:cNvPr id="1277" name="Google Shape;1277;p84"/>
          <p:cNvSpPr txBox="1"/>
          <p:nvPr/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t/>
            </a:r>
            <a:endParaRPr b="1" sz="4000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84"/>
          <p:cNvSpPr txBox="1"/>
          <p:nvPr/>
        </p:nvSpPr>
        <p:spPr>
          <a:xfrm>
            <a:off x="581118" y="1236337"/>
            <a:ext cx="11028176" cy="5096322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void Comb(int index, int start)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if (index &gt;= k)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{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PrintCombinations();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else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for (int i = start; i &lt; n; i++)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arr[index] = i;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Comb(index + 1, i);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279" name="Google Shape;1279;p84"/>
          <p:cNvSpPr txBox="1"/>
          <p:nvPr/>
        </p:nvSpPr>
        <p:spPr>
          <a:xfrm>
            <a:off x="6856413" y="4563356"/>
            <a:ext cx="4752881" cy="1769303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80000" spcFirstLastPara="1" rIns="180000" wrap="square" tIns="108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int k = 3;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int n = 4;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int[] arr = new int[k];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Comb(0, 0);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85"/>
          <p:cNvSpPr txBox="1"/>
          <p:nvPr>
            <p:ph type="title"/>
          </p:nvPr>
        </p:nvSpPr>
        <p:spPr>
          <a:xfrm>
            <a:off x="912813" y="4955172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Variations and Combinations</a:t>
            </a:r>
            <a:endParaRPr/>
          </a:p>
        </p:txBody>
      </p:sp>
      <p:sp>
        <p:nvSpPr>
          <p:cNvPr id="1285" name="Google Shape;1285;p85"/>
          <p:cNvSpPr txBox="1"/>
          <p:nvPr>
            <p:ph idx="1" type="body"/>
          </p:nvPr>
        </p:nvSpPr>
        <p:spPr>
          <a:xfrm>
            <a:off x="912813" y="5834166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Live Exercises in Class (Lab)</a:t>
            </a:r>
            <a:endParaRPr/>
          </a:p>
        </p:txBody>
      </p:sp>
      <p:pic>
        <p:nvPicPr>
          <p:cNvPr id="1286" name="Google Shape;128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1812" y="1010632"/>
            <a:ext cx="3524026" cy="3637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1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</a:t>
            </a:r>
            <a:endParaRPr/>
          </a:p>
        </p:txBody>
      </p:sp>
      <p:graphicFrame>
        <p:nvGraphicFramePr>
          <p:cNvPr id="138" name="Google Shape;138;p14"/>
          <p:cNvGraphicFramePr/>
          <p:nvPr/>
        </p:nvGraphicFramePr>
        <p:xfrm>
          <a:off x="1522412" y="2438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9" name="Google Shape;139;p14"/>
          <p:cNvGraphicFramePr/>
          <p:nvPr/>
        </p:nvGraphicFramePr>
        <p:xfrm>
          <a:off x="5332412" y="2438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B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0" name="Google Shape;140;p14"/>
          <p:cNvGraphicFramePr/>
          <p:nvPr/>
        </p:nvGraphicFramePr>
        <p:xfrm>
          <a:off x="9124077" y="2438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1" name="Google Shape;141;p14"/>
          <p:cNvSpPr txBox="1"/>
          <p:nvPr/>
        </p:nvSpPr>
        <p:spPr>
          <a:xfrm>
            <a:off x="836612" y="1385840"/>
            <a:ext cx="54389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</a:t>
            </a:r>
            <a:r>
              <a:rPr b="1" i="0" lang="en-US" sz="28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28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i="0" lang="en-US" sz="28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all possible ways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86"/>
          <p:cNvSpPr txBox="1"/>
          <p:nvPr>
            <p:ph type="title"/>
          </p:nvPr>
        </p:nvSpPr>
        <p:spPr>
          <a:xfrm>
            <a:off x="912813" y="5557788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N Choose K Count</a:t>
            </a:r>
            <a:endParaRPr/>
          </a:p>
        </p:txBody>
      </p:sp>
      <p:pic>
        <p:nvPicPr>
          <p:cNvPr id="1292" name="Google Shape;129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4212" y="2987095"/>
            <a:ext cx="3243353" cy="106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0412" y="2057400"/>
            <a:ext cx="3353091" cy="101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87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145"/>
              <a:buChar char="▪"/>
            </a:pPr>
            <a:r>
              <a:rPr lang="en-US" sz="3145"/>
              <a:t>How many </a:t>
            </a:r>
            <a:r>
              <a:rPr b="1" lang="en-US" sz="3145">
                <a:solidFill>
                  <a:srgbClr val="F3CC5F"/>
                </a:solidFill>
              </a:rPr>
              <a:t>combinations</a:t>
            </a:r>
            <a:r>
              <a:rPr lang="en-US" sz="3145"/>
              <a:t> are there for </a:t>
            </a:r>
            <a:r>
              <a:rPr b="1" lang="en-US" sz="3145">
                <a:solidFill>
                  <a:srgbClr val="F3CC5F"/>
                </a:solidFill>
              </a:rPr>
              <a:t>n = 16</a:t>
            </a:r>
            <a:r>
              <a:rPr lang="en-US" sz="3145"/>
              <a:t>, </a:t>
            </a:r>
            <a:r>
              <a:rPr b="1" lang="en-US" sz="3145">
                <a:solidFill>
                  <a:srgbClr val="F3CC5F"/>
                </a:solidFill>
              </a:rPr>
              <a:t>k = 15</a:t>
            </a:r>
            <a:endParaRPr/>
          </a:p>
          <a:p>
            <a:pPr indent="-304747" lvl="0" marL="304747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145"/>
              <a:buChar char="▪"/>
            </a:pPr>
            <a:r>
              <a:rPr b="1" lang="en-US" sz="3145">
                <a:solidFill>
                  <a:srgbClr val="F3CC5F"/>
                </a:solidFill>
              </a:rPr>
              <a:t>Solution:</a:t>
            </a:r>
            <a:endParaRPr/>
          </a:p>
          <a:p>
            <a:pPr indent="-231605" lvl="1" marL="609493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368"/>
              <a:buChar char="▪"/>
            </a:pPr>
            <a:r>
              <a:rPr lang="en-US" sz="2960"/>
              <a:t>How many ways to pick 15 items?</a:t>
            </a:r>
            <a:endParaRPr/>
          </a:p>
          <a:p>
            <a:pPr indent="-81237" lvl="1" marL="609493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368"/>
              <a:buNone/>
            </a:pPr>
            <a:r>
              <a:t/>
            </a:r>
            <a:endParaRPr sz="2960"/>
          </a:p>
          <a:p>
            <a:pPr indent="-81237" lvl="1" marL="609493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368"/>
              <a:buNone/>
            </a:pPr>
            <a:r>
              <a:t/>
            </a:r>
            <a:endParaRPr sz="2960"/>
          </a:p>
          <a:p>
            <a:pPr indent="-231605" lvl="1" marL="609493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368"/>
              <a:buChar char="▪"/>
            </a:pPr>
            <a:r>
              <a:rPr lang="en-US" sz="2960"/>
              <a:t>Divide by the number of ways in which you can arrange 15 numbers</a:t>
            </a:r>
            <a:endParaRPr/>
          </a:p>
          <a:p>
            <a:pPr indent="0" lvl="1" marL="377887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368"/>
              <a:buNone/>
            </a:pPr>
            <a:r>
              <a:t/>
            </a:r>
            <a:endParaRPr sz="2960"/>
          </a:p>
          <a:p>
            <a:pPr indent="-105039" lvl="0" marL="304747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145"/>
              <a:buNone/>
            </a:pPr>
            <a:r>
              <a:t/>
            </a:r>
            <a:endParaRPr sz="3145"/>
          </a:p>
          <a:p>
            <a:pPr indent="-304747" lvl="0" marL="304747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145"/>
              <a:buChar char="▪"/>
            </a:pPr>
            <a:r>
              <a:rPr lang="en-US" sz="3145"/>
              <a:t>Possible combinations 🡪 </a:t>
            </a:r>
            <a:r>
              <a:rPr b="1" lang="en-US" sz="3145">
                <a:solidFill>
                  <a:srgbClr val="F3CC5F"/>
                </a:solidFill>
              </a:rPr>
              <a:t>16</a:t>
            </a:r>
            <a:endParaRPr b="1" sz="3145">
              <a:solidFill>
                <a:srgbClr val="F3CC5F"/>
              </a:solidFill>
            </a:endParaRPr>
          </a:p>
          <a:p>
            <a:pPr indent="-81237" lvl="1" marL="609493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368"/>
              <a:buNone/>
            </a:pPr>
            <a:r>
              <a:t/>
            </a:r>
            <a:endParaRPr sz="2960"/>
          </a:p>
        </p:txBody>
      </p:sp>
      <p:sp>
        <p:nvSpPr>
          <p:cNvPr id="1299" name="Google Shape;1299;p8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0" name="Google Shape;1300;p8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Problem: Combinations Count</a:t>
            </a:r>
            <a:endParaRPr/>
          </a:p>
        </p:txBody>
      </p:sp>
      <p:sp>
        <p:nvSpPr>
          <p:cNvPr id="1301" name="Google Shape;1301;p87"/>
          <p:cNvSpPr txBox="1"/>
          <p:nvPr/>
        </p:nvSpPr>
        <p:spPr>
          <a:xfrm>
            <a:off x="3994600" y="3193650"/>
            <a:ext cx="309091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16 * 15 * 14 * … * 2</a:t>
            </a:r>
            <a:endParaRPr/>
          </a:p>
        </p:txBody>
      </p:sp>
      <p:sp>
        <p:nvSpPr>
          <p:cNvPr id="1302" name="Google Shape;1302;p87"/>
          <p:cNvSpPr txBox="1"/>
          <p:nvPr/>
        </p:nvSpPr>
        <p:spPr>
          <a:xfrm>
            <a:off x="3988549" y="4993192"/>
            <a:ext cx="317266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15 * 14 * 13 * … * 1</a:t>
            </a:r>
            <a:endParaRPr/>
          </a:p>
        </p:txBody>
      </p:sp>
      <p:sp>
        <p:nvSpPr>
          <p:cNvPr id="1303" name="Google Shape;1303;p87"/>
          <p:cNvSpPr/>
          <p:nvPr/>
        </p:nvSpPr>
        <p:spPr>
          <a:xfrm>
            <a:off x="7466012" y="2050210"/>
            <a:ext cx="3962400" cy="102194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8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9" name="Google Shape;1309;p8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Pascal's Triangle</a:t>
            </a:r>
            <a:endParaRPr/>
          </a:p>
        </p:txBody>
      </p:sp>
      <p:sp>
        <p:nvSpPr>
          <p:cNvPr id="1310" name="Google Shape;1310;p88"/>
          <p:cNvSpPr txBox="1"/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b="0" lang="en-US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Each node 🡪 how many ways are there to reach it?</a:t>
            </a:r>
            <a:endParaRPr/>
          </a:p>
          <a:p>
            <a:pPr indent="-304747" lvl="0" marL="304747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</a:pPr>
            <a:r>
              <a:rPr b="0" lang="en-US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Quickly find </a:t>
            </a:r>
            <a:r>
              <a:rPr b="1" lang="en-US" sz="34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N choose K </a:t>
            </a:r>
            <a:r>
              <a:rPr b="0" lang="en-US" sz="3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count</a:t>
            </a:r>
            <a:endParaRPr/>
          </a:p>
          <a:p>
            <a:pPr indent="-231605" lvl="1" marL="609493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 down to row </a:t>
            </a:r>
            <a:r>
              <a:rPr b="0" i="1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(the top row is 0)</a:t>
            </a:r>
            <a:endParaRPr/>
          </a:p>
          <a:p>
            <a:pPr indent="-231605" lvl="1" marL="609493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Move along </a:t>
            </a:r>
            <a:r>
              <a:rPr b="0" i="1" lang="en-US" sz="3200" u="none" cap="none" strike="noStrike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places to the right</a:t>
            </a:r>
            <a:endParaRPr/>
          </a:p>
          <a:p>
            <a:pPr indent="-231605" lvl="1" marL="609493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value there is your answer</a:t>
            </a:r>
            <a:endParaRPr/>
          </a:p>
          <a:p>
            <a:pPr indent="-88847" lvl="0" marL="304747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</a:pPr>
            <a:r>
              <a:t/>
            </a:r>
            <a:endParaRPr b="0" sz="3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1" name="Google Shape;131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1957" y="3620689"/>
            <a:ext cx="2502909" cy="2551511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1312" name="Google Shape;1312;p88"/>
          <p:cNvSpPr/>
          <p:nvPr/>
        </p:nvSpPr>
        <p:spPr>
          <a:xfrm>
            <a:off x="1598612" y="5150254"/>
            <a:ext cx="3962400" cy="102194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8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8" name="Google Shape;1318;p8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Binomial Coefficients: Calculation</a:t>
            </a:r>
            <a:endParaRPr/>
          </a:p>
        </p:txBody>
      </p:sp>
      <p:sp>
        <p:nvSpPr>
          <p:cNvPr id="1319" name="Google Shape;1319;p89"/>
          <p:cNvSpPr txBox="1"/>
          <p:nvPr/>
        </p:nvSpPr>
        <p:spPr>
          <a:xfrm>
            <a:off x="188815" y="40341"/>
            <a:ext cx="11802250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t/>
            </a:r>
            <a:endParaRPr b="1" sz="4000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89"/>
          <p:cNvSpPr txBox="1"/>
          <p:nvPr/>
        </p:nvSpPr>
        <p:spPr>
          <a:xfrm>
            <a:off x="1217612" y="1524000"/>
            <a:ext cx="7555613" cy="174731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321" name="Google Shape;1321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4225" y="1525724"/>
            <a:ext cx="1714028" cy="1747311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1322" name="Google Shape;1322;p89"/>
          <p:cNvSpPr txBox="1"/>
          <p:nvPr/>
        </p:nvSpPr>
        <p:spPr>
          <a:xfrm>
            <a:off x="760412" y="3810000"/>
            <a:ext cx="10882200" cy="2239450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None/>
            </a:pPr>
            <a:r>
              <a:rPr b="1" lang="en-US" sz="3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Base cases: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None/>
            </a:pPr>
            <a:r>
              <a:rPr b="1" lang="en-US" sz="3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if k &gt; n 🡪 0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None/>
            </a:pPr>
            <a:r>
              <a:rPr b="1" lang="en-US" sz="3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if k == 0 🡪 1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3200"/>
              <a:buFont typeface="Noto Sans Symbols"/>
              <a:buNone/>
            </a:pPr>
            <a:r>
              <a:rPr b="1" lang="en-US" sz="32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if k == n 🡪 1</a:t>
            </a:r>
            <a:endParaRPr b="1" sz="32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9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8" name="Google Shape;1328;p9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Binomial Coefficients: Calculation</a:t>
            </a:r>
            <a:endParaRPr/>
          </a:p>
        </p:txBody>
      </p:sp>
      <p:sp>
        <p:nvSpPr>
          <p:cNvPr id="1329" name="Google Shape;1329;p90"/>
          <p:cNvSpPr txBox="1"/>
          <p:nvPr/>
        </p:nvSpPr>
        <p:spPr>
          <a:xfrm>
            <a:off x="822212" y="1572645"/>
            <a:ext cx="10606200" cy="3913755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decimal Binom(int n, int k)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if (k &gt; n)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return 0;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if (k == 0 || k == n)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return 1;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return Binom(n - 1, k - 1) + Binom(n - 1, k);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330" name="Google Shape;1330;p90"/>
          <p:cNvSpPr txBox="1"/>
          <p:nvPr/>
        </p:nvSpPr>
        <p:spPr>
          <a:xfrm>
            <a:off x="188815" y="40341"/>
            <a:ext cx="11802250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t/>
            </a:r>
            <a:endParaRPr b="1" sz="4000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Google Shape;1331;p90"/>
          <p:cNvSpPr txBox="1"/>
          <p:nvPr/>
        </p:nvSpPr>
        <p:spPr>
          <a:xfrm>
            <a:off x="5956412" y="2560713"/>
            <a:ext cx="5472000" cy="131161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descr="http://files.softicons.com/download/toolbar-icons/status-icons-set-by-iconleak/png/256x256/14.png" id="1332" name="Google Shape;1332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89069" y="3975212"/>
            <a:ext cx="1480015" cy="1480015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90"/>
          <p:cNvSpPr/>
          <p:nvPr/>
        </p:nvSpPr>
        <p:spPr>
          <a:xfrm>
            <a:off x="6475412" y="5257800"/>
            <a:ext cx="2674695" cy="854453"/>
          </a:xfrm>
          <a:prstGeom prst="wedgeRoundRectCallout">
            <a:avLst>
              <a:gd fmla="val -58578" name="adj1"/>
              <a:gd fmla="val -50581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is slow </a:t>
            </a: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(stay tuned for DP)</a:t>
            </a:r>
            <a:endParaRPr b="1" sz="2400">
              <a:solidFill>
                <a:srgbClr val="F3CC5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9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9" name="Google Shape;1339;p9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pic>
        <p:nvPicPr>
          <p:cNvPr descr="C:\Users\Ivan\Desktop\elements_presentations\summary_pic.png" id="1340" name="Google Shape;1340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3118" y="3878727"/>
            <a:ext cx="3091494" cy="229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91"/>
          <p:cNvSpPr txBox="1"/>
          <p:nvPr>
            <p:ph idx="1" type="body"/>
          </p:nvPr>
        </p:nvSpPr>
        <p:spPr>
          <a:xfrm>
            <a:off x="190414" y="1151122"/>
            <a:ext cx="8951998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Permutations</a:t>
            </a:r>
            <a:r>
              <a:rPr lang="en-US" sz="3200"/>
              <a:t> – Ways to </a:t>
            </a:r>
            <a:r>
              <a:rPr lang="en-US" sz="3200">
                <a:solidFill>
                  <a:srgbClr val="F3CC5F"/>
                </a:solidFill>
              </a:rPr>
              <a:t>order n</a:t>
            </a:r>
            <a:r>
              <a:rPr lang="en-US" sz="3200"/>
              <a:t> elements</a:t>
            </a:r>
            <a:endParaRPr sz="3000"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Variations</a:t>
            </a:r>
            <a:r>
              <a:rPr lang="en-US" sz="3200"/>
              <a:t> – Ways to </a:t>
            </a:r>
            <a:r>
              <a:rPr b="1" lang="en-US" sz="3200">
                <a:solidFill>
                  <a:srgbClr val="F3CC5F"/>
                </a:solidFill>
              </a:rPr>
              <a:t>order k</a:t>
            </a:r>
            <a:r>
              <a:rPr lang="en-US" sz="3200"/>
              <a:t> of </a:t>
            </a:r>
            <a:r>
              <a:rPr b="1" lang="en-US" sz="3200">
                <a:solidFill>
                  <a:srgbClr val="F3CC5F"/>
                </a:solidFill>
              </a:rPr>
              <a:t>n</a:t>
            </a:r>
            <a:r>
              <a:rPr lang="en-US" sz="3200"/>
              <a:t> elements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Combinations</a:t>
            </a:r>
            <a:r>
              <a:rPr lang="en-US" sz="3200"/>
              <a:t> – Ways to </a:t>
            </a:r>
            <a:r>
              <a:rPr b="1" lang="en-US" sz="3200">
                <a:solidFill>
                  <a:srgbClr val="F3CC5F"/>
                </a:solidFill>
              </a:rPr>
              <a:t>choose k</a:t>
            </a:r>
            <a:r>
              <a:rPr lang="en-US" sz="3200"/>
              <a:t> of </a:t>
            </a:r>
            <a:r>
              <a:rPr b="1" lang="en-US" sz="3200">
                <a:solidFill>
                  <a:srgbClr val="F3CC5F"/>
                </a:solidFill>
              </a:rPr>
              <a:t>n</a:t>
            </a:r>
            <a:r>
              <a:rPr lang="en-US" sz="3200"/>
              <a:t> elements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Pascal's Triangle </a:t>
            </a:r>
            <a:endParaRPr/>
          </a:p>
          <a:p>
            <a:pPr indent="-231605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Binomial Coefficients () – </a:t>
            </a:r>
            <a:r>
              <a:rPr b="1" lang="en-US" sz="3000">
                <a:solidFill>
                  <a:srgbClr val="F3CC5F"/>
                </a:solidFill>
              </a:rPr>
              <a:t>N choose K Count</a:t>
            </a:r>
            <a:endParaRPr b="1" sz="3000">
              <a:solidFill>
                <a:srgbClr val="F3CC5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Permutations</a:t>
            </a:r>
            <a:endParaRPr/>
          </a:p>
        </p:txBody>
      </p:sp>
      <p:graphicFrame>
        <p:nvGraphicFramePr>
          <p:cNvPr id="148" name="Google Shape;148;p15"/>
          <p:cNvGraphicFramePr/>
          <p:nvPr/>
        </p:nvGraphicFramePr>
        <p:xfrm>
          <a:off x="1522412" y="2438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A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9" name="Google Shape;149;p15"/>
          <p:cNvGraphicFramePr/>
          <p:nvPr/>
        </p:nvGraphicFramePr>
        <p:xfrm>
          <a:off x="5332412" y="2438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B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0" name="Google Shape;150;p15"/>
          <p:cNvGraphicFramePr/>
          <p:nvPr/>
        </p:nvGraphicFramePr>
        <p:xfrm>
          <a:off x="9124077" y="2438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541525"/>
                <a:gridCol w="541525"/>
                <a:gridCol w="5415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1" name="Google Shape;151;p15"/>
          <p:cNvGraphicFramePr/>
          <p:nvPr/>
        </p:nvGraphicFramePr>
        <p:xfrm>
          <a:off x="760412" y="3505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2" name="Google Shape;152;p15"/>
          <p:cNvGraphicFramePr/>
          <p:nvPr/>
        </p:nvGraphicFramePr>
        <p:xfrm>
          <a:off x="2494904" y="3505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3" name="Google Shape;153;p15"/>
          <p:cNvGraphicFramePr/>
          <p:nvPr/>
        </p:nvGraphicFramePr>
        <p:xfrm>
          <a:off x="4664720" y="3505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4" name="Google Shape;154;p15"/>
          <p:cNvGraphicFramePr/>
          <p:nvPr/>
        </p:nvGraphicFramePr>
        <p:xfrm>
          <a:off x="6399212" y="3505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5" name="Google Shape;155;p15"/>
          <p:cNvGraphicFramePr/>
          <p:nvPr/>
        </p:nvGraphicFramePr>
        <p:xfrm>
          <a:off x="8362077" y="3505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A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6" name="Google Shape;156;p15"/>
          <p:cNvGraphicFramePr/>
          <p:nvPr/>
        </p:nvGraphicFramePr>
        <p:xfrm>
          <a:off x="10096569" y="3505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{121D1410-A9E7-435F-A60D-2AF8BC5F0E5D}</a:tableStyleId>
              </a:tblPr>
              <a:tblGrid>
                <a:gridCol w="434700"/>
                <a:gridCol w="434700"/>
                <a:gridCol w="434700"/>
              </a:tblGrid>
              <a:tr h="36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C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u="none" cap="none" strike="noStrike"/>
                        <a:t>B</a:t>
                      </a:r>
                      <a:endParaRPr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36700" marB="36700" marR="73400" marL="73400">
                    <a:lnL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3CC5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57" name="Google Shape;157;p15"/>
          <p:cNvCxnSpPr/>
          <p:nvPr/>
        </p:nvCxnSpPr>
        <p:spPr>
          <a:xfrm flipH="1">
            <a:off x="1412483" y="2895600"/>
            <a:ext cx="9222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8" name="Google Shape;158;p15"/>
          <p:cNvCxnSpPr/>
          <p:nvPr/>
        </p:nvCxnSpPr>
        <p:spPr>
          <a:xfrm>
            <a:off x="2334683" y="2895600"/>
            <a:ext cx="8124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9" name="Google Shape;159;p15"/>
          <p:cNvCxnSpPr/>
          <p:nvPr/>
        </p:nvCxnSpPr>
        <p:spPr>
          <a:xfrm flipH="1">
            <a:off x="5316683" y="2895600"/>
            <a:ext cx="8280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0" name="Google Shape;160;p15"/>
          <p:cNvCxnSpPr/>
          <p:nvPr/>
        </p:nvCxnSpPr>
        <p:spPr>
          <a:xfrm>
            <a:off x="6144683" y="2895600"/>
            <a:ext cx="9066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1" name="Google Shape;161;p15"/>
          <p:cNvCxnSpPr/>
          <p:nvPr/>
        </p:nvCxnSpPr>
        <p:spPr>
          <a:xfrm flipH="1">
            <a:off x="9014148" y="2895600"/>
            <a:ext cx="9222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2" name="Google Shape;162;p15"/>
          <p:cNvCxnSpPr/>
          <p:nvPr/>
        </p:nvCxnSpPr>
        <p:spPr>
          <a:xfrm>
            <a:off x="9936348" y="2895600"/>
            <a:ext cx="812400" cy="609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3" name="Google Shape;163;p15"/>
          <p:cNvSpPr txBox="1"/>
          <p:nvPr/>
        </p:nvSpPr>
        <p:spPr>
          <a:xfrm>
            <a:off x="836612" y="1385840"/>
            <a:ext cx="54389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all possible ways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Uni 16x9">
  <a:themeElements>
    <a:clrScheme name="SoftUni Color Theme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